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tiff" ContentType="image/tiff"/>
  <Default Extension="emf" ContentType="image/x-em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1000" r:id="rId5"/>
    <p:sldId id="762" r:id="rId6"/>
    <p:sldId id="763" r:id="rId7"/>
    <p:sldId id="764" r:id="rId8"/>
    <p:sldId id="765" r:id="rId9"/>
    <p:sldId id="999" r:id="rId10"/>
    <p:sldId id="766" r:id="rId11"/>
    <p:sldId id="767" r:id="rId12"/>
    <p:sldId id="768" r:id="rId13"/>
    <p:sldId id="769" r:id="rId14"/>
    <p:sldId id="770" r:id="rId15"/>
    <p:sldId id="771" r:id="rId16"/>
    <p:sldId id="772" r:id="rId17"/>
    <p:sldId id="862" r:id="rId18"/>
    <p:sldId id="863" r:id="rId19"/>
    <p:sldId id="864" r:id="rId20"/>
    <p:sldId id="1007" r:id="rId21"/>
    <p:sldId id="1008" r:id="rId22"/>
    <p:sldId id="1006" r:id="rId23"/>
    <p:sldId id="998" r:id="rId24"/>
    <p:sldId id="866" r:id="rId25"/>
    <p:sldId id="1009" r:id="rId26"/>
    <p:sldId id="1011" r:id="rId27"/>
    <p:sldId id="1012" r:id="rId28"/>
    <p:sldId id="867" r:id="rId29"/>
    <p:sldId id="868" r:id="rId30"/>
    <p:sldId id="948" r:id="rId31"/>
    <p:sldId id="1266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876" r:id="rId40"/>
    <p:sldId id="877" r:id="rId41"/>
    <p:sldId id="878" r:id="rId42"/>
    <p:sldId id="879" r:id="rId43"/>
    <p:sldId id="880" r:id="rId44"/>
    <p:sldId id="881" r:id="rId45"/>
    <p:sldId id="883" r:id="rId46"/>
    <p:sldId id="884" r:id="rId47"/>
    <p:sldId id="885" r:id="rId48"/>
    <p:sldId id="997" r:id="rId49"/>
    <p:sldId id="987" r:id="rId50"/>
    <p:sldId id="988" r:id="rId51"/>
    <p:sldId id="989" r:id="rId52"/>
    <p:sldId id="990" r:id="rId53"/>
    <p:sldId id="991" r:id="rId54"/>
    <p:sldId id="992" r:id="rId55"/>
    <p:sldId id="891" r:id="rId56"/>
    <p:sldId id="892" r:id="rId57"/>
    <p:sldId id="894" r:id="rId58"/>
    <p:sldId id="895" r:id="rId59"/>
    <p:sldId id="896" r:id="rId60"/>
    <p:sldId id="897" r:id="rId61"/>
    <p:sldId id="898" r:id="rId62"/>
    <p:sldId id="899" r:id="rId63"/>
    <p:sldId id="900" r:id="rId64"/>
    <p:sldId id="901" r:id="rId65"/>
    <p:sldId id="902" r:id="rId66"/>
    <p:sldId id="903" r:id="rId67"/>
    <p:sldId id="904" r:id="rId68"/>
    <p:sldId id="905" r:id="rId69"/>
    <p:sldId id="906" r:id="rId70"/>
    <p:sldId id="1013" r:id="rId71"/>
    <p:sldId id="909" r:id="rId72"/>
    <p:sldId id="910" r:id="rId73"/>
    <p:sldId id="911" r:id="rId74"/>
    <p:sldId id="996" r:id="rId75"/>
    <p:sldId id="1014" r:id="rId76"/>
    <p:sldId id="913" r:id="rId77"/>
    <p:sldId id="914" r:id="rId78"/>
    <p:sldId id="915" r:id="rId79"/>
    <p:sldId id="916" r:id="rId80"/>
    <p:sldId id="918" r:id="rId81"/>
    <p:sldId id="919" r:id="rId82"/>
    <p:sldId id="994" r:id="rId83"/>
    <p:sldId id="1015" r:id="rId84"/>
    <p:sldId id="839" r:id="rId85"/>
    <p:sldId id="851" r:id="rId86"/>
    <p:sldId id="852" r:id="rId87"/>
    <p:sldId id="853" r:id="rId88"/>
    <p:sldId id="854" r:id="rId89"/>
    <p:sldId id="855" r:id="rId90"/>
    <p:sldId id="856" r:id="rId91"/>
    <p:sldId id="857" r:id="rId92"/>
    <p:sldId id="1211" r:id="rId93"/>
    <p:sldId id="1213" r:id="rId94"/>
    <p:sldId id="1214" r:id="rId95"/>
    <p:sldId id="1253" r:id="rId96"/>
    <p:sldId id="1254" r:id="rId97"/>
    <p:sldId id="1255" r:id="rId98"/>
    <p:sldId id="1257" r:id="rId99"/>
    <p:sldId id="1258" r:id="rId100"/>
    <p:sldId id="995" r:id="rId101"/>
    <p:sldId id="1215" r:id="rId102"/>
    <p:sldId id="1259" r:id="rId103"/>
    <p:sldId id="1260" r:id="rId104"/>
    <p:sldId id="1262" r:id="rId105"/>
    <p:sldId id="1261" r:id="rId106"/>
    <p:sldId id="1263" r:id="rId107"/>
    <p:sldId id="1264" r:id="rId108"/>
    <p:sldId id="920" r:id="rId109"/>
    <p:sldId id="921" r:id="rId110"/>
    <p:sldId id="415" r:id="rId111"/>
    <p:sldId id="316" r:id="rId112"/>
    <p:sldId id="324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3"/>
    <p:restoredTop sz="93714"/>
  </p:normalViewPr>
  <p:slideViewPr>
    <p:cSldViewPr>
      <p:cViewPr>
        <p:scale>
          <a:sx n="146" d="100"/>
          <a:sy n="146" d="100"/>
        </p:scale>
        <p:origin x="13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5.wmf"/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9A9BEE9-CC1A-4A97-8ACB-93D24C6C1571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AC213F5E-A8BA-4B38-B5B7-DC2CDCEBEDFE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如何实现特征点的检测？两幅图像检测特征点需一致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31B351-67D9-4839-88EC-017053335269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8913EC76-FA98-4D8A-AFE4-0548CEFF564E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特征点如何对应，需要对特征点进行描述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86646-369E-4AEC-85F9-C838BFF2A0A3}" type="slidenum">
              <a:rPr lang="en-US" smtClean="0"/>
            </a:fld>
            <a:endParaRPr lang="en-US"/>
          </a:p>
        </p:txBody>
      </p:sp>
      <p:sp>
        <p:nvSpPr>
          <p:cNvPr id="1607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0772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实际中的图像存在变换，拍摄角度不一样，设备不一样等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A8F159-DD25-4B1C-ABF9-08B6B4FB698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6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拍摄时间不一样，光照不一样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01A98-FEC0-4EDC-9B83-12C6A97B11B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还存在噪声、模糊、阴影，难以实现稳定特征点检测和描述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AF9E9-1F8B-404D-BDA2-D27EA9AEF44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如何提取不变的局部特征，哪些特征能够适应几何光照不变</a:t>
            </a:r>
            <a:endParaRPr lang="en-US" altLang="zh-CN" dirty="0"/>
          </a:p>
          <a:p>
            <a:pPr eaLnBrk="1" hangingPunct="1"/>
            <a:r>
              <a:rPr lang="zh-CN" altLang="en-US" dirty="0"/>
              <a:t>提取点还是块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ACBCFE-C3C4-440E-9B14-6B24124DD38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第一步：特征点提取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角点是一类相对稳定的点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F5ABE-FE86-45D7-A3C1-874D9049B9BD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除了边缘特征，图像还存在哪些局部特征？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D35FC-DE77-448B-A76A-5FA651EA8F55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块沿不同方向移动，宽口强度能量变化情况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4939-B25B-4F8C-948B-D27EC51D191B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窗口能量取为平方和，窗口可取均匀窗口，也可取高斯窗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三个不同区域随平移分量强度能量变化情况，同质区域变化很小，沿边缘变化很大，纹理区域变化大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按泰勒级数展开，得到强度能量矩阵度量矩阵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7CF7FC-C39C-43F1-ADFB-D34A99595A3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去掉</a:t>
            </a:r>
            <a:r>
              <a:rPr lang="en-US" altLang="zh-CN" dirty="0" err="1"/>
              <a:t>uv</a:t>
            </a:r>
            <a:r>
              <a:rPr lang="zh-CN" altLang="en-US" dirty="0"/>
              <a:t>分量，使用</a:t>
            </a:r>
            <a:r>
              <a:rPr lang="en-US" altLang="zh-CN" dirty="0"/>
              <a:t>M</a:t>
            </a:r>
            <a:r>
              <a:rPr lang="zh-CN" altLang="en-US" dirty="0"/>
              <a:t>矩阵来度量图像块的强度能量变化，每个点可以得到一个</a:t>
            </a:r>
            <a:r>
              <a:rPr lang="en-US" altLang="zh-CN" dirty="0"/>
              <a:t>M</a:t>
            </a:r>
            <a:r>
              <a:rPr lang="zh-CN" altLang="en-US" dirty="0"/>
              <a:t>矩阵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C71D8-9C33-413D-A50D-1BD4650D98F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en-US" dirty="0"/>
              <a:t>M</a:t>
            </a:r>
            <a:r>
              <a:rPr lang="zh-CN" altLang="en-US" dirty="0"/>
              <a:t>矩阵的三个分量图示，可以发现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715AB0-8A52-44FD-B4E5-05288B528A5F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研究不同点的</a:t>
            </a:r>
            <a:r>
              <a:rPr lang="en-US" altLang="zh-CN" dirty="0"/>
              <a:t>M</a:t>
            </a:r>
            <a:r>
              <a:rPr lang="zh-CN" altLang="en-US" dirty="0"/>
              <a:t>矩阵的含义，先考虑理想情况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80C37-CB99-488D-BD3E-B43ACB625947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只有角点的</a:t>
            </a:r>
            <a:r>
              <a:rPr lang="en-US" altLang="zh-CN" dirty="0"/>
              <a:t>M</a:t>
            </a:r>
            <a:r>
              <a:rPr lang="zh-CN" altLang="en-US" dirty="0"/>
              <a:t>矩阵的对角线元素都很大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40038D-68A0-4744-9CF4-462825EDA426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需要考虑坐标变换，边缘向量的坐标变换，</a:t>
            </a:r>
            <a:r>
              <a:rPr lang="en-US" altLang="zh-CN" dirty="0"/>
              <a:t>R</a:t>
            </a:r>
            <a:r>
              <a:rPr lang="zh-CN" altLang="en-US" dirty="0"/>
              <a:t>为变换矩阵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7DA19F-5962-4EA9-8C6D-8E95EE2E3A74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特征值难以求解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从图像匹配问题谈起，如何实现两幅不同角度不同设备拍摄的照片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7D925-B875-469D-8618-E773D99FEF7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寻找能度量两个特征值的响应函数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65F41-7C63-4BEA-8A66-2097E6A080E1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61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4801A4B-A49C-4A92-9B1A-BA8C807D67A9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6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每个点确定一个窗口区域，计算</a:t>
            </a:r>
            <a:r>
              <a:rPr lang="en-US" altLang="zh-CN" dirty="0"/>
              <a:t>M</a:t>
            </a:r>
            <a:r>
              <a:rPr lang="zh-CN" altLang="en-US" dirty="0"/>
              <a:t>矩阵，基于</a:t>
            </a:r>
            <a:r>
              <a:rPr lang="en-US" altLang="zh-CN" dirty="0"/>
              <a:t>M</a:t>
            </a:r>
            <a:r>
              <a:rPr lang="zh-CN" altLang="en-US" dirty="0"/>
              <a:t>矩阵计算响应函数值</a:t>
            </a:r>
            <a:r>
              <a:rPr lang="en-US" altLang="zh-CN" dirty="0"/>
              <a:t>R</a:t>
            </a:r>
            <a:endParaRPr lang="en-US" altLang="zh-CN" dirty="0"/>
          </a:p>
          <a:p>
            <a:pPr eaLnBrk="1" hangingPunct="1"/>
            <a:r>
              <a:rPr lang="zh-CN" altLang="en-US" dirty="0"/>
              <a:t>对响应能量图进行阈值化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F9D7B1-F03A-4226-B773-51DB613AA936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715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C47A932-289B-4BDD-B23D-07FB84B6F8C7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7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71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A5EE2-E35E-4CBA-B344-6D9ECAE0892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817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89529E5-6399-44E0-886E-8669C8D9D798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8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81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7D668A-8E37-4A3D-AEAD-D798D860890C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920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FF28B76-ECA9-4009-A5B4-1D2364898B55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9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792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局部区域非最大化抑制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3681B-2618-4107-8B0C-3F27217161A1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022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02155F0-DC8E-484C-ADE3-8639992B20A5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0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802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8C26E-25E6-4BD5-8128-8DB9B1329EBD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125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812CC64-B2CA-422F-8A07-CFCF5FEA0DFB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1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812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90DB7C-108F-4475-9F26-B759F42629F4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32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41A2F50A-D193-47E6-A48B-18DDA173A5C2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3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833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角点区域旋转，等价坐标轴旋转，椭圆长短轴不变，响应值</a:t>
            </a:r>
            <a:r>
              <a:rPr lang="en-US" altLang="zh-CN" dirty="0"/>
              <a:t>R</a:t>
            </a:r>
            <a:r>
              <a:rPr lang="zh-CN" altLang="en-US" dirty="0"/>
              <a:t>不变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152A87-223E-4CEC-8E99-5693FDC6922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432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52AB4BA-65D4-4C61-9960-72D217C58A9D}" type="slidenum">
              <a:rPr lang="en-US" sz="13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sz="13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4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843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右边是大尺度观测图像，左右图取相同区域，左边只能检测出边缘点无法检测角点，右边可以检测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左上角和右下角匹配上了</a:t>
            </a:r>
            <a:endParaRPr 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2FC706-9640-4315-917A-B758FF55AD33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在不同尺度空间搜索</a:t>
            </a:r>
            <a:endParaRPr lang="en-US" altLang="zh-CN" dirty="0"/>
          </a:p>
          <a:p>
            <a:r>
              <a:rPr lang="zh-CN" altLang="en-US" dirty="0"/>
              <a:t>特征具有尺度不变性</a:t>
            </a:r>
            <a:endParaRPr lang="en-US" altLang="zh-CN" dirty="0"/>
          </a:p>
          <a:p>
            <a:r>
              <a:rPr lang="zh-CN" altLang="en-US" dirty="0"/>
              <a:t>特征具有稳健性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57D822-4235-4554-A52B-52DC02FBF706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6F6D2-2B4A-4644-BF34-FDA7D36B662D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3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F7A0C6-7EC3-4741-8CB6-B90C40D7A7E1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4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FBAB51-03D4-4B39-981E-F2559344D868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E8DB0-A5CD-4684-9308-F8541B504218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穷尽搜索存在的问题是如何独立的在两张图像中找到对应的块，需要设计一个具有尺度不变性的函数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EA1CED-BE3F-4F93-B80A-A96B8DCCB8E2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1FBB-E630-435A-826D-7D09F5094A86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046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0468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尺度不变函数，能够实现同一块在不同尺度下的对应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931E9B-88B5-43F4-97DF-3706C930D46D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14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1492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函数确定后，如何实现尺度的自动选择，可以取函数的局部最大值，最大值容易确定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E1A670-7B80-429D-A319-553F8FC93933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545D87-0015-4553-8DC7-2C8EBBA5FAE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702000-8F74-4EDB-A29E-2E5D74B989C4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ED5F55-DCB3-4530-BFFF-C1CB6F5853C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86567-990B-4943-80CF-219381CE90F3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D250A-A48C-4CA8-89AC-E00B0A804867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r>
              <a:rPr lang="zh-CN" altLang="de-DE" dirty="0"/>
              <a:t>响应函数</a:t>
            </a:r>
            <a:r>
              <a:rPr lang="zh-CN" altLang="en-US" dirty="0"/>
              <a:t>极值点对应的尺度对应块是对应的</a:t>
            </a:r>
            <a:endParaRPr lang="de-DE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06D57FE-4B75-4B79-AE10-518163F466D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96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9684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极值点对应的尺度，进行缩放，直到两个块能够完全匹配，由此可确定两幅图像的尺度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EC7616-7B6B-41F8-B867-F7DD843D330D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前面讲了</a:t>
            </a:r>
            <a:r>
              <a:rPr lang="en-US" altLang="zh-CN" dirty="0" err="1"/>
              <a:t>LoG</a:t>
            </a:r>
            <a:r>
              <a:rPr lang="zh-CN" altLang="en-US" dirty="0"/>
              <a:t>算子过零点能够实现边缘点的检测，研究发现</a:t>
            </a:r>
            <a:r>
              <a:rPr lang="en-US" altLang="zh-CN" dirty="0" err="1"/>
              <a:t>LoG</a:t>
            </a:r>
            <a:r>
              <a:rPr lang="zh-CN" altLang="en-US" dirty="0"/>
              <a:t>算子具有尺度不变性，能够实现特征点的检测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39D16-4922-4183-80B8-18D29D079A2E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49BDA-33EB-4EB7-85E4-B4B2750A6650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</p:spPr>
        <p:txBody>
          <a:bodyPr lIns="98188" tIns="49093" rIns="98188" bIns="49093"/>
          <a:lstStyle/>
          <a:p>
            <a:pPr eaLnBrk="1" hangingPunct="1"/>
            <a:r>
              <a:rPr lang="de-DE" dirty="0" err="1"/>
              <a:t>LoG</a:t>
            </a:r>
            <a:r>
              <a:rPr lang="zh-CN" altLang="en-US" dirty="0"/>
              <a:t>尺度空间，局部极值点</a:t>
            </a:r>
            <a:endParaRPr lang="de-DE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5D91A-1E67-4486-86E4-CD54045DE9E4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B5D60B6-6A22-4F10-90E8-55362939715E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84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4B1EF7E0-DA40-476C-B2FE-B2F160D06D70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48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zh-CN" altLang="en-US" dirty="0"/>
              <a:t>如何实现图像匹配？基于灰度相关匹配</a:t>
            </a:r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A806D-3448-4A0A-ADF9-E71AD1149EE1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6F2201-5610-44F1-AC26-A5A78950DF09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LoG</a:t>
            </a:r>
            <a:r>
              <a:rPr kumimoji="1" lang="zh-CN" altLang="en-US" dirty="0"/>
              <a:t>算子计算困难，</a:t>
            </a:r>
            <a:r>
              <a:rPr kumimoji="1" lang="en-US" altLang="zh-CN" dirty="0" err="1"/>
              <a:t>LoG</a:t>
            </a:r>
            <a:r>
              <a:rPr kumimoji="1" lang="zh-CN" altLang="en-US" dirty="0"/>
              <a:t>算子可使用</a:t>
            </a:r>
            <a:r>
              <a:rPr kumimoji="1" lang="en-US" altLang="zh-CN" dirty="0" err="1"/>
              <a:t>DoG</a:t>
            </a:r>
            <a:r>
              <a:rPr kumimoji="1" lang="zh-CN" altLang="en-US" dirty="0"/>
              <a:t>算子近似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13B1A-9F0B-496B-BEB7-4B28CBF3D455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889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8900" name="Rectangle 3"/>
          <p:cNvSpPr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注意：尺度空间极大值，同时包括空域和尺度域方向</a:t>
            </a:r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5EEF6-9EEB-48F4-AFBD-E4083741DE72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99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09924" name="Rectangle 3"/>
          <p:cNvSpPr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73EAE-4A3C-4E20-A98E-B54EB7D6EABF}" type="slidenum">
              <a:rPr lang="en-US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09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0948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ACBCFE-C3C4-440E-9B14-6B24124DD38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05D7233-4AD7-4ADE-8467-3401A3666770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29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2996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628A341-C06F-4D15-87E0-621972E75FA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580CF3-55BB-454E-BBE4-D5C2BD80D8DF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6A6A9C7F-80FA-45DE-A9A4-4C3A157036DB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48B402B-5C03-4DA0-9050-665121F7A997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1A991FB-1A20-4B0D-B61C-96CAF620A87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70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7092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251E8C3-B87F-446F-8369-5AAA5A3CC31C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ACBCFE-C3C4-440E-9B14-6B24124DD38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SSD</a:t>
            </a:r>
            <a:r>
              <a:rPr kumimoji="1" lang="zh-CN" altLang="en-US" dirty="0"/>
              <a:t>：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Squares Distances </a:t>
            </a:r>
            <a:r>
              <a:rPr lang="zh-CN" alt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97CED3E-E3F9-4D7D-9D8D-C4FB1321CB92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7AA9125-2124-4EAF-8E93-2369E1A03A65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DC770C1-2FC0-485B-B4EE-CA3EA468D581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5EE5D04-15E8-4C03-9C40-69A74A0B5B46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2A3E30-C17E-4CEB-9CBC-DF7E60DB2AA4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771BFAC1-AF94-45AD-94C9-B98982D272B1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5D729BE-8E81-4CFC-AD2F-39F6FA3E85FB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97DF278-D59E-4167-B222-98ACC117170D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E506C31-BE7C-41E3-816B-BF60A9C54F7A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F01204A-2FD0-4714-AC05-4C45ACDABB0B}" type="slidenum">
              <a:rPr lang="en-US" sz="1200" b="1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1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C5A3BBA-B815-4727-97EE-176EA63ABB6D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</p:spPr>
        <p:txBody>
          <a:bodyPr/>
          <a:lstStyle/>
          <a:p>
            <a:pPr eaLnBrk="1" hangingPunct="1"/>
            <a:r>
              <a:rPr lang="en-US" sz="2500" dirty="0"/>
              <a:t>Invariant to</a:t>
            </a:r>
            <a:endParaRPr lang="en-US" sz="2500" dirty="0"/>
          </a:p>
          <a:p>
            <a:pPr lvl="1" eaLnBrk="1" hangingPunct="1"/>
            <a:r>
              <a:rPr lang="en-US" sz="2500" dirty="0"/>
              <a:t>Scale </a:t>
            </a:r>
            <a:endParaRPr lang="en-US" sz="2500" dirty="0"/>
          </a:p>
          <a:p>
            <a:pPr lvl="1" eaLnBrk="1" hangingPunct="1"/>
            <a:r>
              <a:rPr lang="en-US" sz="2500" dirty="0"/>
              <a:t>Rotation</a:t>
            </a:r>
            <a:endParaRPr lang="en-US" sz="2500" dirty="0"/>
          </a:p>
          <a:p>
            <a:pPr lvl="1" eaLnBrk="1" hangingPunct="1"/>
            <a:endParaRPr lang="en-US" sz="2500" dirty="0"/>
          </a:p>
          <a:p>
            <a:pPr eaLnBrk="1" hangingPunct="1"/>
            <a:r>
              <a:rPr lang="en-US" sz="2500" dirty="0"/>
              <a:t>Partially invariant to</a:t>
            </a:r>
            <a:endParaRPr lang="en-US" sz="2500" dirty="0"/>
          </a:p>
          <a:p>
            <a:pPr lvl="1" eaLnBrk="1" hangingPunct="1"/>
            <a:r>
              <a:rPr lang="en-US" sz="2500" dirty="0"/>
              <a:t>Illumination changes</a:t>
            </a:r>
            <a:endParaRPr lang="en-US" sz="2500" dirty="0"/>
          </a:p>
          <a:p>
            <a:pPr lvl="1" eaLnBrk="1" hangingPunct="1"/>
            <a:r>
              <a:rPr lang="en-US" sz="2500" dirty="0"/>
              <a:t>Camera viewpoint</a:t>
            </a:r>
            <a:endParaRPr lang="en-US" sz="2500" dirty="0"/>
          </a:p>
          <a:p>
            <a:pPr lvl="1" eaLnBrk="1" hangingPunct="1"/>
            <a:r>
              <a:rPr lang="en-US" sz="2500" dirty="0"/>
              <a:t>Occlusion, clutter</a:t>
            </a:r>
            <a:endParaRPr lang="en-US" sz="2500" dirty="0"/>
          </a:p>
          <a:p>
            <a:pPr eaLnBrk="1" hangingPunct="1"/>
            <a:endParaRPr lang="en-US" sz="2500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DE92843-2CF0-4627-A304-3292E562205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01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0164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7744895-D2E0-4C18-8A3A-FFDEFEA0784C}" type="slidenum">
              <a:rPr 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53" tIns="48326" rIns="96653" bIns="48326" anchor="b"/>
          <a:lstStyle/>
          <a:p>
            <a:pPr algn="r" eaLnBrk="0" hangingPunct="0"/>
            <a:fld id="{B6304576-CC32-40D6-B5D1-5D1DFC06A755}" type="slidenum">
              <a:rPr lang="en-US" sz="1300">
                <a:solidFill>
                  <a:srgbClr val="000000"/>
                </a:solidFill>
              </a:rPr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oleObject" Target="../embeddings/oleObject34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hyperlink" Target="http://www.csse.uwa.edu.au/~pk/research/matlabfns/Spatial/Docs/Harris/A_Combined_Corner_and_Edge_Detector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2.jpeg"/><Relationship Id="rId3" Type="http://schemas.openxmlformats.org/officeDocument/2006/relationships/hyperlink" Target="http://www.flickr.com/photos/swashford/428567562/" TargetMode="External"/><Relationship Id="rId2" Type="http://schemas.openxmlformats.org/officeDocument/2006/relationships/hyperlink" Target="http://www.flickr.com/photos/diaphanus/136915456/" TargetMode="Externa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tags" Target="../tags/tag2.xml"/><Relationship Id="rId4" Type="http://schemas.openxmlformats.org/officeDocument/2006/relationships/image" Target="../media/image3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tags" Target="../tags/tag3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5.wmf"/><Relationship Id="rId1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://www.flickr.com/photos/scpgt/328570837/" TargetMode="External"/><Relationship Id="rId3" Type="http://schemas.openxmlformats.org/officeDocument/2006/relationships/image" Target="../media/image3.jpeg"/><Relationship Id="rId2" Type="http://schemas.openxmlformats.org/officeDocument/2006/relationships/hyperlink" Target="http://www.flickr.com/photos/diaphanus/136915456/" TargetMode="Externa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9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png"/><Relationship Id="rId2" Type="http://schemas.openxmlformats.org/officeDocument/2006/relationships/image" Target="../media/image54.wmf"/><Relationship Id="rId11" Type="http://schemas.openxmlformats.org/officeDocument/2006/relationships/notesSlide" Target="../notesSlides/notesSlide49.xml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Relationship Id="rId3" Type="http://schemas.openxmlformats.org/officeDocument/2006/relationships/image" Target="../media/image55.png"/><Relationship Id="rId2" Type="http://schemas.openxmlformats.org/officeDocument/2006/relationships/image" Target="../media/image60.wmf"/><Relationship Id="rId11" Type="http://schemas.openxmlformats.org/officeDocument/2006/relationships/notesSlide" Target="../notesSlides/notesSlide50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0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4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Relationship Id="rId3" Type="http://schemas.openxmlformats.org/officeDocument/2006/relationships/image" Target="../media/image55.png"/><Relationship Id="rId2" Type="http://schemas.openxmlformats.org/officeDocument/2006/relationships/image" Target="../media/image63.wmf"/><Relationship Id="rId11" Type="http://schemas.openxmlformats.org/officeDocument/2006/relationships/notesSlide" Target="../notesSlides/notesSlide51.xml"/><Relationship Id="rId10" Type="http://schemas.openxmlformats.org/officeDocument/2006/relationships/vmlDrawing" Target="../drawings/vmlDrawing9.vml"/><Relationship Id="rId1" Type="http://schemas.openxmlformats.org/officeDocument/2006/relationships/oleObject" Target="../embeddings/oleObject12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6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Relationship Id="rId3" Type="http://schemas.openxmlformats.org/officeDocument/2006/relationships/image" Target="../media/image55.png"/><Relationship Id="rId2" Type="http://schemas.openxmlformats.org/officeDocument/2006/relationships/image" Target="../media/image65.wmf"/><Relationship Id="rId11" Type="http://schemas.openxmlformats.org/officeDocument/2006/relationships/notesSlide" Target="../notesSlides/notesSlide52.xml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4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8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Relationship Id="rId3" Type="http://schemas.openxmlformats.org/officeDocument/2006/relationships/image" Target="../media/image55.png"/><Relationship Id="rId2" Type="http://schemas.openxmlformats.org/officeDocument/2006/relationships/image" Target="../media/image67.wmf"/><Relationship Id="rId11" Type="http://schemas.openxmlformats.org/officeDocument/2006/relationships/notesSlide" Target="../notesSlides/notesSlide53.xml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0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Relationship Id="rId3" Type="http://schemas.openxmlformats.org/officeDocument/2006/relationships/image" Target="../media/image55.png"/><Relationship Id="rId2" Type="http://schemas.openxmlformats.org/officeDocument/2006/relationships/image" Target="../media/image69.wmf"/><Relationship Id="rId11" Type="http://schemas.openxmlformats.org/officeDocument/2006/relationships/notesSlide" Target="../notesSlides/notesSlide54.xml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18.bin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nada.kth.se/cvap/abstracts/cvap198.html" TargetMode="External"/><Relationship Id="rId1" Type="http://schemas.openxmlformats.org/officeDocument/2006/relationships/image" Target="../media/image75.jpe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3" Type="http://schemas.openxmlformats.org/officeDocument/2006/relationships/notesSlide" Target="../notesSlides/notesSlide58.xml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3.png"/><Relationship Id="rId1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jpeg"/><Relationship Id="rId8" Type="http://schemas.openxmlformats.org/officeDocument/2006/relationships/image" Target="../media/image92.jpeg"/><Relationship Id="rId7" Type="http://schemas.openxmlformats.org/officeDocument/2006/relationships/image" Target="../media/image91.jpeg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2" Type="http://schemas.openxmlformats.org/officeDocument/2006/relationships/notesSlide" Target="../notesSlides/notesSlide6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4.jpeg"/><Relationship Id="rId1" Type="http://schemas.openxmlformats.org/officeDocument/2006/relationships/image" Target="../media/image8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tiff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1.tiff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3.xml"/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1.wmf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99.wmf"/><Relationship Id="rId2" Type="http://schemas.openxmlformats.org/officeDocument/2006/relationships/image" Target="../media/image98.png"/><Relationship Id="rId1" Type="http://schemas.openxmlformats.org/officeDocument/2006/relationships/oleObject" Target="../embeddings/oleObject2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1" Type="http://schemas.openxmlformats.org/officeDocument/2006/relationships/oleObject" Target="../embeddings/oleObject23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oleObject" Target="../embeddings/oleObject24.bin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image" Target="../media/image107.png"/><Relationship Id="rId1" Type="http://schemas.openxmlformats.org/officeDocument/2006/relationships/image" Target="../media/image106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1.pn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13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25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5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13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112.wmf"/><Relationship Id="rId11" Type="http://schemas.openxmlformats.org/officeDocument/2006/relationships/notesSlide" Target="../notesSlides/notesSlide77.xml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28.bin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8.xml"/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115.wmf"/><Relationship Id="rId1" Type="http://schemas.openxmlformats.org/officeDocument/2006/relationships/oleObject" Target="../embeddings/oleObject32.bin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05</a:t>
            </a:r>
            <a:r>
              <a:rPr lang="zh-CN" altLang="en-US" dirty="0"/>
              <a:t>章 图像局部特征提取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/>
          <p:cNvSpPr txBox="1"/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C280, Computer Vision</a:t>
            </a:r>
            <a:endParaRPr lang="en-US" altLang="zh-CN" dirty="0"/>
          </a:p>
          <a:p>
            <a:r>
              <a:rPr lang="en-US" altLang="zh-CN" dirty="0"/>
              <a:t>Prof. Trevor Darrell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838200" y="1219200"/>
            <a:ext cx="7086600" cy="1160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在两幅图像上检测特征点</a:t>
            </a:r>
            <a:endParaRPr 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寻找对应的特征点对</a:t>
            </a:r>
            <a:endParaRPr 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822325" y="3436938"/>
            <a:ext cx="7485063" cy="2663825"/>
            <a:chOff x="528" y="2472"/>
            <a:chExt cx="4715" cy="1678"/>
          </a:xfrm>
        </p:grpSpPr>
        <p:pic>
          <p:nvPicPr>
            <p:cNvPr id="67589" name="Picture 5" descr="SIFT2"/>
            <p:cNvPicPr>
              <a:picLocks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928" y="2472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590" name="Picture 6" descr="SIFT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2472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1" name="Line 7"/>
            <p:cNvSpPr>
              <a:spLocks noChangeShapeType="1"/>
            </p:cNvSpPr>
            <p:nvPr/>
          </p:nvSpPr>
          <p:spPr bwMode="auto">
            <a:xfrm flipV="1">
              <a:off x="2064" y="2976"/>
              <a:ext cx="120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2" name="Line 8"/>
            <p:cNvSpPr>
              <a:spLocks noChangeShapeType="1"/>
            </p:cNvSpPr>
            <p:nvPr/>
          </p:nvSpPr>
          <p:spPr bwMode="auto">
            <a:xfrm>
              <a:off x="2658" y="3146"/>
              <a:ext cx="1144" cy="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3" name="Line 9"/>
            <p:cNvSpPr>
              <a:spLocks noChangeShapeType="1"/>
            </p:cNvSpPr>
            <p:nvPr/>
          </p:nvSpPr>
          <p:spPr bwMode="auto">
            <a:xfrm flipV="1">
              <a:off x="2338" y="3840"/>
              <a:ext cx="1070" cy="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4" name="Line 10"/>
            <p:cNvSpPr>
              <a:spLocks noChangeShapeType="1"/>
            </p:cNvSpPr>
            <p:nvPr/>
          </p:nvSpPr>
          <p:spPr bwMode="auto">
            <a:xfrm flipV="1">
              <a:off x="2626" y="3552"/>
              <a:ext cx="1094" cy="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 flipV="1">
              <a:off x="2162" y="3288"/>
              <a:ext cx="1150" cy="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算子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2165752"/>
            <a:ext cx="5670344" cy="4082648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尺度空间极值点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738" y="2286000"/>
            <a:ext cx="4126523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kumimoji="1" lang="zh-CN" altLang="en-US" dirty="0"/>
              <a:t>极值点筛选</a:t>
            </a:r>
            <a:r>
              <a:rPr kumimoji="1" lang="en-US" altLang="zh-CN" dirty="0"/>
              <a:t>—</a:t>
            </a:r>
            <a:r>
              <a:rPr kumimoji="1" lang="zh-CN" altLang="en-US" dirty="0"/>
              <a:t>对比度</a:t>
            </a:r>
            <a:endParaRPr kumimoji="1" lang="en-US" altLang="zh-CN" dirty="0"/>
          </a:p>
          <a:p>
            <a:r>
              <a:rPr kumimoji="1" lang="zh-CN" altLang="en-US" dirty="0"/>
              <a:t>极值点筛选</a:t>
            </a:r>
            <a:r>
              <a:rPr kumimoji="1" lang="en-US" altLang="zh-CN" dirty="0"/>
              <a:t>—</a:t>
            </a:r>
            <a:r>
              <a:rPr kumimoji="1" lang="zh-CN" altLang="en-US" dirty="0"/>
              <a:t>边缘响应</a:t>
            </a:r>
            <a:endParaRPr kumimoji="1" lang="zh-CN" alt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219200" y="2275151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3" name="Bitmap Image" r:id="rId1" imgW="6000750" imgH="4486275" progId="PBrush">
                  <p:embed/>
                </p:oleObj>
              </mc:Choice>
              <mc:Fallback>
                <p:oleObj name="Bitmap Image" r:id="rId1" imgW="6000750" imgH="4486275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75151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特征点尺度</a:t>
            </a:r>
            <a:endParaRPr kumimoji="1" lang="en-US" altLang="zh-CN" dirty="0"/>
          </a:p>
          <a:p>
            <a:r>
              <a:rPr kumimoji="1" lang="zh-CN" altLang="en-US" dirty="0"/>
              <a:t>特征点主方向</a:t>
            </a:r>
            <a:endParaRPr kumimoji="1" lang="zh-CN" altLang="en-US" dirty="0"/>
          </a:p>
        </p:txBody>
      </p:sp>
      <p:grpSp>
        <p:nvGrpSpPr>
          <p:cNvPr id="4" name="Group 5"/>
          <p:cNvGrpSpPr/>
          <p:nvPr/>
        </p:nvGrpSpPr>
        <p:grpSpPr bwMode="auto">
          <a:xfrm>
            <a:off x="1143000" y="3048000"/>
            <a:ext cx="5275263" cy="2057400"/>
            <a:chOff x="1381" y="2880"/>
            <a:chExt cx="3323" cy="1296"/>
          </a:xfrm>
        </p:grpSpPr>
        <p:grpSp>
          <p:nvGrpSpPr>
            <p:cNvPr id="5" name="Group 6"/>
            <p:cNvGrpSpPr/>
            <p:nvPr/>
          </p:nvGrpSpPr>
          <p:grpSpPr bwMode="auto">
            <a:xfrm>
              <a:off x="1381" y="2880"/>
              <a:ext cx="3323" cy="1296"/>
              <a:chOff x="1056" y="2544"/>
              <a:chExt cx="4094" cy="1632"/>
            </a:xfrm>
          </p:grpSpPr>
          <p:pic>
            <p:nvPicPr>
              <p:cNvPr id="7" name="Picture 7" descr="descrip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8"/>
              <p:cNvGrpSpPr/>
              <p:nvPr/>
            </p:nvGrpSpPr>
            <p:grpSpPr bwMode="auto">
              <a:xfrm>
                <a:off x="2725" y="2782"/>
                <a:ext cx="2425" cy="1394"/>
                <a:chOff x="2725" y="2782"/>
                <a:chExt cx="2425" cy="1394"/>
              </a:xfrm>
            </p:grpSpPr>
            <p:grpSp>
              <p:nvGrpSpPr>
                <p:cNvPr id="9" name="Group 9"/>
                <p:cNvGrpSpPr/>
                <p:nvPr/>
              </p:nvGrpSpPr>
              <p:grpSpPr bwMode="auto">
                <a:xfrm>
                  <a:off x="3455" y="2782"/>
                  <a:ext cx="1695" cy="1394"/>
                  <a:chOff x="4080" y="3573"/>
                  <a:chExt cx="1075" cy="699"/>
                </a:xfrm>
              </p:grpSpPr>
              <p:sp>
                <p:nvSpPr>
                  <p:cNvPr id="11" name="Freeform 10"/>
                  <p:cNvSpPr/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8621 w 8621"/>
                      <a:gd name="T1" fmla="*/ 51 h 101"/>
                      <a:gd name="T2" fmla="*/ 857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01 h 101"/>
                      <a:gd name="T8" fmla="*/ 8576 w 8621"/>
                      <a:gd name="T9" fmla="*/ 101 h 101"/>
                      <a:gd name="T10" fmla="*/ 8530 w 8621"/>
                      <a:gd name="T11" fmla="*/ 51 h 101"/>
                      <a:gd name="T12" fmla="*/ 8621 w 8621"/>
                      <a:gd name="T13" fmla="*/ 51 h 101"/>
                      <a:gd name="T14" fmla="*/ 8621 w 8621"/>
                      <a:gd name="T15" fmla="*/ 0 h 101"/>
                      <a:gd name="T16" fmla="*/ 8576 w 8621"/>
                      <a:gd name="T17" fmla="*/ 0 h 101"/>
                      <a:gd name="T18" fmla="*/ 8621 w 8621"/>
                      <a:gd name="T19" fmla="*/ 5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" name="Freeform 11"/>
                  <p:cNvSpPr/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46 w 91"/>
                      <a:gd name="T1" fmla="*/ 5457 h 5457"/>
                      <a:gd name="T2" fmla="*/ 91 w 91"/>
                      <a:gd name="T3" fmla="*/ 5407 h 5457"/>
                      <a:gd name="T4" fmla="*/ 9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07 h 5457"/>
                      <a:gd name="T10" fmla="*/ 46 w 91"/>
                      <a:gd name="T11" fmla="*/ 5357 h 5457"/>
                      <a:gd name="T12" fmla="*/ 46 w 91"/>
                      <a:gd name="T13" fmla="*/ 5457 h 5457"/>
                      <a:gd name="T14" fmla="*/ 91 w 91"/>
                      <a:gd name="T15" fmla="*/ 5457 h 5457"/>
                      <a:gd name="T16" fmla="*/ 91 w 91"/>
                      <a:gd name="T17" fmla="*/ 5407 h 5457"/>
                      <a:gd name="T18" fmla="*/ 46 w 91"/>
                      <a:gd name="T19" fmla="*/ 5457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Freeform 12"/>
                  <p:cNvSpPr/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50 h 100"/>
                      <a:gd name="T2" fmla="*/ 46 w 8622"/>
                      <a:gd name="T3" fmla="*/ 100 h 100"/>
                      <a:gd name="T4" fmla="*/ 8622 w 8622"/>
                      <a:gd name="T5" fmla="*/ 100 h 100"/>
                      <a:gd name="T6" fmla="*/ 8622 w 8622"/>
                      <a:gd name="T7" fmla="*/ 0 h 100"/>
                      <a:gd name="T8" fmla="*/ 46 w 8622"/>
                      <a:gd name="T9" fmla="*/ 0 h 100"/>
                      <a:gd name="T10" fmla="*/ 91 w 8622"/>
                      <a:gd name="T11" fmla="*/ 50 h 100"/>
                      <a:gd name="T12" fmla="*/ 0 w 8622"/>
                      <a:gd name="T13" fmla="*/ 50 h 100"/>
                      <a:gd name="T14" fmla="*/ 0 w 8622"/>
                      <a:gd name="T15" fmla="*/ 100 h 100"/>
                      <a:gd name="T16" fmla="*/ 46 w 8622"/>
                      <a:gd name="T17" fmla="*/ 100 h 100"/>
                      <a:gd name="T18" fmla="*/ 0 w 8622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46 w 91"/>
                      <a:gd name="T1" fmla="*/ 0 h 5458"/>
                      <a:gd name="T2" fmla="*/ 0 w 91"/>
                      <a:gd name="T3" fmla="*/ 51 h 5458"/>
                      <a:gd name="T4" fmla="*/ 0 w 91"/>
                      <a:gd name="T5" fmla="*/ 5458 h 5458"/>
                      <a:gd name="T6" fmla="*/ 91 w 91"/>
                      <a:gd name="T7" fmla="*/ 5458 h 5458"/>
                      <a:gd name="T8" fmla="*/ 91 w 91"/>
                      <a:gd name="T9" fmla="*/ 51 h 5458"/>
                      <a:gd name="T10" fmla="*/ 46 w 91"/>
                      <a:gd name="T11" fmla="*/ 101 h 5458"/>
                      <a:gd name="T12" fmla="*/ 46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51 h 5458"/>
                      <a:gd name="T18" fmla="*/ 46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" name="Freeform 15"/>
                  <p:cNvSpPr/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Freeform 16"/>
                  <p:cNvSpPr/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45 w 90"/>
                      <a:gd name="T1" fmla="*/ 1402 h 1402"/>
                      <a:gd name="T2" fmla="*/ 90 w 90"/>
                      <a:gd name="T3" fmla="*/ 1352 h 1402"/>
                      <a:gd name="T4" fmla="*/ 90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52 h 1402"/>
                      <a:gd name="T10" fmla="*/ 45 w 90"/>
                      <a:gd name="T11" fmla="*/ 1302 h 1402"/>
                      <a:gd name="T12" fmla="*/ 45 w 90"/>
                      <a:gd name="T13" fmla="*/ 1402 h 1402"/>
                      <a:gd name="T14" fmla="*/ 90 w 90"/>
                      <a:gd name="T15" fmla="*/ 1402 h 1402"/>
                      <a:gd name="T16" fmla="*/ 90 w 90"/>
                      <a:gd name="T17" fmla="*/ 1352 h 1402"/>
                      <a:gd name="T18" fmla="*/ 45 w 90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Freeform 17"/>
                  <p:cNvSpPr/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46 w 91"/>
                      <a:gd name="T1" fmla="*/ 0 h 1402"/>
                      <a:gd name="T2" fmla="*/ 0 w 91"/>
                      <a:gd name="T3" fmla="*/ 50 h 1402"/>
                      <a:gd name="T4" fmla="*/ 0 w 91"/>
                      <a:gd name="T5" fmla="*/ 1402 h 1402"/>
                      <a:gd name="T6" fmla="*/ 91 w 91"/>
                      <a:gd name="T7" fmla="*/ 1402 h 1402"/>
                      <a:gd name="T8" fmla="*/ 91 w 91"/>
                      <a:gd name="T9" fmla="*/ 50 h 1402"/>
                      <a:gd name="T10" fmla="*/ 46 w 91"/>
                      <a:gd name="T11" fmla="*/ 100 h 1402"/>
                      <a:gd name="T12" fmla="*/ 46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50 h 1402"/>
                      <a:gd name="T18" fmla="*/ 46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79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" name="Freeform 21"/>
                  <p:cNvSpPr/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46 w 92"/>
                      <a:gd name="T1" fmla="*/ 4106 h 4106"/>
                      <a:gd name="T2" fmla="*/ 92 w 92"/>
                      <a:gd name="T3" fmla="*/ 4056 h 4106"/>
                      <a:gd name="T4" fmla="*/ 92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56 h 4106"/>
                      <a:gd name="T10" fmla="*/ 46 w 92"/>
                      <a:gd name="T11" fmla="*/ 4006 h 4106"/>
                      <a:gd name="T12" fmla="*/ 46 w 92"/>
                      <a:gd name="T13" fmla="*/ 4106 h 4106"/>
                      <a:gd name="T14" fmla="*/ 92 w 92"/>
                      <a:gd name="T15" fmla="*/ 4106 h 4106"/>
                      <a:gd name="T16" fmla="*/ 92 w 92"/>
                      <a:gd name="T17" fmla="*/ 4056 h 4106"/>
                      <a:gd name="T18" fmla="*/ 46 w 92"/>
                      <a:gd name="T19" fmla="*/ 4106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Freeform 23"/>
                  <p:cNvSpPr/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45 w 90"/>
                      <a:gd name="T1" fmla="*/ 0 h 4106"/>
                      <a:gd name="T2" fmla="*/ 0 w 90"/>
                      <a:gd name="T3" fmla="*/ 50 h 4106"/>
                      <a:gd name="T4" fmla="*/ 0 w 90"/>
                      <a:gd name="T5" fmla="*/ 4106 h 4106"/>
                      <a:gd name="T6" fmla="*/ 90 w 90"/>
                      <a:gd name="T7" fmla="*/ 4106 h 4106"/>
                      <a:gd name="T8" fmla="*/ 90 w 90"/>
                      <a:gd name="T9" fmla="*/ 50 h 4106"/>
                      <a:gd name="T10" fmla="*/ 45 w 90"/>
                      <a:gd name="T11" fmla="*/ 100 h 4106"/>
                      <a:gd name="T12" fmla="*/ 45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50 h 4106"/>
                      <a:gd name="T18" fmla="*/ 45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92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0 w 1271"/>
                      <a:gd name="T11" fmla="*/ 50 h 100"/>
                      <a:gd name="T12" fmla="*/ 46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2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46 w 92"/>
                      <a:gd name="T1" fmla="*/ 2654 h 2754"/>
                      <a:gd name="T2" fmla="*/ 92 w 92"/>
                      <a:gd name="T3" fmla="*/ 2704 h 2754"/>
                      <a:gd name="T4" fmla="*/ 92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04 h 2754"/>
                      <a:gd name="T10" fmla="*/ 46 w 92"/>
                      <a:gd name="T11" fmla="*/ 2754 h 2754"/>
                      <a:gd name="T12" fmla="*/ 0 w 92"/>
                      <a:gd name="T13" fmla="*/ 2704 h 2754"/>
                      <a:gd name="T14" fmla="*/ 0 w 92"/>
                      <a:gd name="T15" fmla="*/ 2754 h 2754"/>
                      <a:gd name="T16" fmla="*/ 46 w 92"/>
                      <a:gd name="T17" fmla="*/ 2754 h 2754"/>
                      <a:gd name="T18" fmla="*/ 46 w 92"/>
                      <a:gd name="T19" fmla="*/ 2654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179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270 w 1270"/>
                      <a:gd name="T11" fmla="*/ 50 h 100"/>
                      <a:gd name="T12" fmla="*/ 1225 w 1270"/>
                      <a:gd name="T13" fmla="*/ 100 h 100"/>
                      <a:gd name="T14" fmla="*/ 1270 w 1270"/>
                      <a:gd name="T15" fmla="*/ 100 h 100"/>
                      <a:gd name="T16" fmla="*/ 1270 w 1270"/>
                      <a:gd name="T17" fmla="*/ 50 h 100"/>
                      <a:gd name="T18" fmla="*/ 1179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46 w 91"/>
                      <a:gd name="T1" fmla="*/ 100 h 2754"/>
                      <a:gd name="T2" fmla="*/ 0 w 91"/>
                      <a:gd name="T3" fmla="*/ 50 h 2754"/>
                      <a:gd name="T4" fmla="*/ 0 w 91"/>
                      <a:gd name="T5" fmla="*/ 2754 h 2754"/>
                      <a:gd name="T6" fmla="*/ 91 w 91"/>
                      <a:gd name="T7" fmla="*/ 2754 h 2754"/>
                      <a:gd name="T8" fmla="*/ 91 w 91"/>
                      <a:gd name="T9" fmla="*/ 50 h 2754"/>
                      <a:gd name="T10" fmla="*/ 46 w 91"/>
                      <a:gd name="T11" fmla="*/ 0 h 2754"/>
                      <a:gd name="T12" fmla="*/ 91 w 91"/>
                      <a:gd name="T13" fmla="*/ 50 h 2754"/>
                      <a:gd name="T14" fmla="*/ 91 w 91"/>
                      <a:gd name="T15" fmla="*/ 0 h 2754"/>
                      <a:gd name="T16" fmla="*/ 46 w 91"/>
                      <a:gd name="T17" fmla="*/ 0 h 2754"/>
                      <a:gd name="T18" fmla="*/ 46 w 91"/>
                      <a:gd name="T19" fmla="*/ 100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" name="Freeform 31"/>
                  <p:cNvSpPr/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45 w 90"/>
                      <a:gd name="T1" fmla="*/ 952 h 952"/>
                      <a:gd name="T2" fmla="*/ 90 w 90"/>
                      <a:gd name="T3" fmla="*/ 902 h 952"/>
                      <a:gd name="T4" fmla="*/ 90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02 h 952"/>
                      <a:gd name="T10" fmla="*/ 45 w 90"/>
                      <a:gd name="T11" fmla="*/ 852 h 952"/>
                      <a:gd name="T12" fmla="*/ 45 w 90"/>
                      <a:gd name="T13" fmla="*/ 952 h 952"/>
                      <a:gd name="T14" fmla="*/ 90 w 90"/>
                      <a:gd name="T15" fmla="*/ 952 h 952"/>
                      <a:gd name="T16" fmla="*/ 90 w 90"/>
                      <a:gd name="T17" fmla="*/ 902 h 952"/>
                      <a:gd name="T18" fmla="*/ 45 w 90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Freeform 32"/>
                  <p:cNvSpPr/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" name="Freeform 33"/>
                  <p:cNvSpPr/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Freeform 35"/>
                  <p:cNvSpPr/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80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" name="Freeform 36"/>
                  <p:cNvSpPr/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45 w 91"/>
                      <a:gd name="T1" fmla="*/ 1402 h 1402"/>
                      <a:gd name="T2" fmla="*/ 91 w 91"/>
                      <a:gd name="T3" fmla="*/ 1352 h 1402"/>
                      <a:gd name="T4" fmla="*/ 9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52 h 1402"/>
                      <a:gd name="T10" fmla="*/ 45 w 91"/>
                      <a:gd name="T11" fmla="*/ 1302 h 1402"/>
                      <a:gd name="T12" fmla="*/ 45 w 91"/>
                      <a:gd name="T13" fmla="*/ 1402 h 1402"/>
                      <a:gd name="T14" fmla="*/ 91 w 91"/>
                      <a:gd name="T15" fmla="*/ 1402 h 1402"/>
                      <a:gd name="T16" fmla="*/ 91 w 91"/>
                      <a:gd name="T17" fmla="*/ 1352 h 1402"/>
                      <a:gd name="T18" fmla="*/ 45 w 91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" name="Freeform 37"/>
                  <p:cNvSpPr/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" name="Freeform 38"/>
                  <p:cNvSpPr/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45 w 90"/>
                      <a:gd name="T1" fmla="*/ 0 h 1402"/>
                      <a:gd name="T2" fmla="*/ 0 w 90"/>
                      <a:gd name="T3" fmla="*/ 50 h 1402"/>
                      <a:gd name="T4" fmla="*/ 0 w 90"/>
                      <a:gd name="T5" fmla="*/ 1402 h 1402"/>
                      <a:gd name="T6" fmla="*/ 90 w 90"/>
                      <a:gd name="T7" fmla="*/ 1402 h 1402"/>
                      <a:gd name="T8" fmla="*/ 90 w 90"/>
                      <a:gd name="T9" fmla="*/ 50 h 1402"/>
                      <a:gd name="T10" fmla="*/ 45 w 90"/>
                      <a:gd name="T11" fmla="*/ 100 h 1402"/>
                      <a:gd name="T12" fmla="*/ 45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50 h 1402"/>
                      <a:gd name="T18" fmla="*/ 45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1" name="Freeform 40"/>
                  <p:cNvSpPr/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91 w 1271"/>
                      <a:gd name="T1" fmla="*/ 50 h 100"/>
                      <a:gd name="T2" fmla="*/ 45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5 w 1271"/>
                      <a:gd name="T9" fmla="*/ 0 h 100"/>
                      <a:gd name="T10" fmla="*/ 0 w 1271"/>
                      <a:gd name="T11" fmla="*/ 50 h 100"/>
                      <a:gd name="T12" fmla="*/ 45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45 w 91"/>
                      <a:gd name="T1" fmla="*/ 401 h 501"/>
                      <a:gd name="T2" fmla="*/ 91 w 91"/>
                      <a:gd name="T3" fmla="*/ 451 h 501"/>
                      <a:gd name="T4" fmla="*/ 9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51 h 501"/>
                      <a:gd name="T10" fmla="*/ 45 w 91"/>
                      <a:gd name="T11" fmla="*/ 501 h 501"/>
                      <a:gd name="T12" fmla="*/ 0 w 91"/>
                      <a:gd name="T13" fmla="*/ 451 h 501"/>
                      <a:gd name="T14" fmla="*/ 0 w 91"/>
                      <a:gd name="T15" fmla="*/ 501 h 501"/>
                      <a:gd name="T16" fmla="*/ 45 w 91"/>
                      <a:gd name="T17" fmla="*/ 501 h 501"/>
                      <a:gd name="T18" fmla="*/ 45 w 91"/>
                      <a:gd name="T19" fmla="*/ 40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180 w 1271"/>
                      <a:gd name="T1" fmla="*/ 50 h 100"/>
                      <a:gd name="T2" fmla="*/ 1226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6 w 1271"/>
                      <a:gd name="T9" fmla="*/ 100 h 100"/>
                      <a:gd name="T10" fmla="*/ 1271 w 1271"/>
                      <a:gd name="T11" fmla="*/ 50 h 100"/>
                      <a:gd name="T12" fmla="*/ 1226 w 1271"/>
                      <a:gd name="T13" fmla="*/ 100 h 100"/>
                      <a:gd name="T14" fmla="*/ 1271 w 1271"/>
                      <a:gd name="T15" fmla="*/ 100 h 100"/>
                      <a:gd name="T16" fmla="*/ 1271 w 1271"/>
                      <a:gd name="T17" fmla="*/ 50 h 100"/>
                      <a:gd name="T18" fmla="*/ 118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46 w 91"/>
                      <a:gd name="T1" fmla="*/ 100 h 501"/>
                      <a:gd name="T2" fmla="*/ 0 w 91"/>
                      <a:gd name="T3" fmla="*/ 50 h 501"/>
                      <a:gd name="T4" fmla="*/ 0 w 91"/>
                      <a:gd name="T5" fmla="*/ 501 h 501"/>
                      <a:gd name="T6" fmla="*/ 91 w 91"/>
                      <a:gd name="T7" fmla="*/ 501 h 501"/>
                      <a:gd name="T8" fmla="*/ 91 w 91"/>
                      <a:gd name="T9" fmla="*/ 50 h 501"/>
                      <a:gd name="T10" fmla="*/ 46 w 91"/>
                      <a:gd name="T11" fmla="*/ 0 h 501"/>
                      <a:gd name="T12" fmla="*/ 91 w 91"/>
                      <a:gd name="T13" fmla="*/ 50 h 501"/>
                      <a:gd name="T14" fmla="*/ 91 w 91"/>
                      <a:gd name="T15" fmla="*/ 0 h 501"/>
                      <a:gd name="T16" fmla="*/ 46 w 91"/>
                      <a:gd name="T17" fmla="*/ 0 h 501"/>
                      <a:gd name="T18" fmla="*/ 46 w 91"/>
                      <a:gd name="T19" fmla="*/ 100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Freeform 45"/>
                  <p:cNvSpPr/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79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7" name="Freeform 46"/>
                  <p:cNvSpPr/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46 w 91"/>
                      <a:gd name="T1" fmla="*/ 952 h 952"/>
                      <a:gd name="T2" fmla="*/ 91 w 91"/>
                      <a:gd name="T3" fmla="*/ 902 h 952"/>
                      <a:gd name="T4" fmla="*/ 9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02 h 952"/>
                      <a:gd name="T10" fmla="*/ 46 w 91"/>
                      <a:gd name="T11" fmla="*/ 852 h 952"/>
                      <a:gd name="T12" fmla="*/ 46 w 91"/>
                      <a:gd name="T13" fmla="*/ 952 h 952"/>
                      <a:gd name="T14" fmla="*/ 91 w 91"/>
                      <a:gd name="T15" fmla="*/ 952 h 952"/>
                      <a:gd name="T16" fmla="*/ 91 w 91"/>
                      <a:gd name="T17" fmla="*/ 902 h 952"/>
                      <a:gd name="T18" fmla="*/ 46 w 91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Freeform 47"/>
                  <p:cNvSpPr/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9" name="Freeform 48"/>
                  <p:cNvSpPr/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anose="05050102010706020507" pitchFamily="18" charset="2"/>
                        <a:cs typeface="Arial" panose="020B0604020202020204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Freeform 52"/>
                  <p:cNvSpPr/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474 w 474"/>
                      <a:gd name="T1" fmla="*/ 476 h 476"/>
                      <a:gd name="T2" fmla="*/ 238 w 474"/>
                      <a:gd name="T3" fmla="*/ 0 h 476"/>
                      <a:gd name="T4" fmla="*/ 0 w 474"/>
                      <a:gd name="T5" fmla="*/ 476 h 476"/>
                      <a:gd name="T6" fmla="*/ 474 w 474"/>
                      <a:gd name="T7" fmla="*/ 476 h 476"/>
                      <a:gd name="T8" fmla="*/ 238 w 474"/>
                      <a:gd name="T9" fmla="*/ 0 h 476"/>
                      <a:gd name="T10" fmla="*/ 474 w 474"/>
                      <a:gd name="T11" fmla="*/ 476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Freeform 53"/>
                  <p:cNvSpPr/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46 w 91"/>
                      <a:gd name="T1" fmla="*/ 760 h 760"/>
                      <a:gd name="T2" fmla="*/ 91 w 91"/>
                      <a:gd name="T3" fmla="*/ 760 h 760"/>
                      <a:gd name="T4" fmla="*/ 9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760 h 760"/>
                      <a:gd name="T10" fmla="*/ 46 w 91"/>
                      <a:gd name="T11" fmla="*/ 760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0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Group 46"/>
          <p:cNvGrpSpPr/>
          <p:nvPr/>
        </p:nvGrpSpPr>
        <p:grpSpPr bwMode="auto">
          <a:xfrm>
            <a:off x="6934200" y="3733800"/>
            <a:ext cx="1219200" cy="762000"/>
            <a:chOff x="6324600" y="4953000"/>
            <a:chExt cx="1219200" cy="762000"/>
          </a:xfrm>
        </p:grpSpPr>
        <p:cxnSp>
          <p:nvCxnSpPr>
            <p:cNvPr id="56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7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8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59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0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1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2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63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特征描述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8663" y="22860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314575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7" name="Group 6"/>
          <p:cNvGraphicFramePr>
            <a:graphicFrameLocks noGrp="1"/>
          </p:cNvGraphicFramePr>
          <p:nvPr/>
        </p:nvGraphicFramePr>
        <p:xfrm>
          <a:off x="1998663" y="23082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AutoShape 33"/>
          <p:cNvSpPr>
            <a:spLocks noChangeArrowheads="1"/>
          </p:cNvSpPr>
          <p:nvPr/>
        </p:nvSpPr>
        <p:spPr bwMode="auto">
          <a:xfrm>
            <a:off x="4267200" y="2924175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特征点匹配</a:t>
            </a:r>
            <a:endParaRPr kumimoji="1" lang="en-US" altLang="zh-CN" dirty="0"/>
          </a:p>
          <a:p>
            <a:r>
              <a:rPr kumimoji="1" lang="zh-CN" altLang="en-US" dirty="0"/>
              <a:t>变换参数求解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Picture 23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26406" y="2971800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lang="en-US" dirty="0"/>
          </a:p>
        </p:txBody>
      </p:sp>
      <p:sp>
        <p:nvSpPr>
          <p:cNvPr id="118787" name="Content Placeholder 2"/>
          <p:cNvSpPr>
            <a:spLocks noGrp="1"/>
          </p:cNvSpPr>
          <p:nvPr>
            <p:ph idx="4294967295"/>
          </p:nvPr>
        </p:nvSpPr>
        <p:spPr>
          <a:xfrm>
            <a:off x="304800" y="1439333"/>
            <a:ext cx="7772400" cy="1981200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非常鲁棒的匹配技术</a:t>
            </a:r>
            <a:endParaRPr lang="en-US" sz="2000" dirty="0"/>
          </a:p>
          <a:p>
            <a:pPr lvl="1" eaLnBrk="1" hangingPunct="1"/>
            <a:r>
              <a:rPr lang="zh-CN" altLang="en-US" sz="1800" dirty="0"/>
              <a:t>能适应视角的变化</a:t>
            </a:r>
            <a:endParaRPr lang="en-US" sz="1800" dirty="0"/>
          </a:p>
          <a:p>
            <a:pPr lvl="2"/>
            <a:r>
              <a:rPr lang="zh-CN" altLang="en-US" sz="1600" dirty="0"/>
              <a:t>上限为</a:t>
            </a:r>
            <a:r>
              <a:rPr lang="en-US" altLang="zh-CN" sz="1600" dirty="0"/>
              <a:t>60</a:t>
            </a:r>
            <a:r>
              <a:rPr lang="zh-CN" altLang="en-US" sz="1600" dirty="0"/>
              <a:t>度旋转变化</a:t>
            </a:r>
            <a:endParaRPr lang="en-US" sz="1600" dirty="0"/>
          </a:p>
          <a:p>
            <a:pPr lvl="1" eaLnBrk="1" hangingPunct="1"/>
            <a:r>
              <a:rPr lang="zh-CN" altLang="en-US" sz="1800" dirty="0"/>
              <a:t>能适应光照变化</a:t>
            </a:r>
            <a:endParaRPr lang="en-US" sz="1800" dirty="0"/>
          </a:p>
          <a:p>
            <a:pPr lvl="2" eaLnBrk="1" hangingPunct="1"/>
            <a:r>
              <a:rPr lang="zh-CN" altLang="en-US" sz="1600" dirty="0"/>
              <a:t>白天和晚上</a:t>
            </a:r>
            <a:endParaRPr lang="en-US" sz="1600" dirty="0"/>
          </a:p>
          <a:p>
            <a:pPr lvl="1" eaLnBrk="1" hangingPunct="1"/>
            <a:r>
              <a:rPr lang="zh-CN" altLang="en-US" sz="1800" dirty="0"/>
              <a:t>快速而高效</a:t>
            </a:r>
            <a:r>
              <a:rPr lang="en-US" altLang="zh-CN" sz="1800" dirty="0"/>
              <a:t>—</a:t>
            </a:r>
            <a:r>
              <a:rPr lang="zh-CN" altLang="en-US" sz="1800" dirty="0"/>
              <a:t>可以实现实时匹配</a:t>
            </a:r>
            <a:endParaRPr lang="en-US" sz="1100" dirty="0"/>
          </a:p>
        </p:txBody>
      </p:sp>
      <p:pic>
        <p:nvPicPr>
          <p:cNvPr id="118788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9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0" name="TextBox 7"/>
          <p:cNvSpPr txBox="1">
            <a:spLocks noChangeArrowheads="1"/>
          </p:cNvSpPr>
          <p:nvPr/>
        </p:nvSpPr>
        <p:spPr bwMode="auto">
          <a:xfrm>
            <a:off x="7162800" y="6488113"/>
            <a:ext cx="19812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</a:rPr>
              <a:t>Steve Seitz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r>
              <a:rPr lang="en-US" altLang="zh-CN" dirty="0"/>
              <a:t>-</a:t>
            </a:r>
            <a:r>
              <a:rPr lang="zh-CN" altLang="en-US" dirty="0"/>
              <a:t>局部</a:t>
            </a:r>
            <a:r>
              <a:rPr lang="zh-CN" altLang="en-US"/>
              <a:t>特征描述子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9811" name="Content Placeholder 2"/>
          <p:cNvSpPr>
            <a:spLocks noGrp="1"/>
          </p:cNvSpPr>
          <p:nvPr>
            <p:ph idx="4294967295"/>
          </p:nvPr>
        </p:nvSpPr>
        <p:spPr>
          <a:xfrm>
            <a:off x="228600" y="1447800"/>
            <a:ext cx="54102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Arial" panose="020B0604020202020204" pitchFamily="34" charset="0"/>
              </a:rPr>
              <a:t>一幅图像输出：</a:t>
            </a:r>
            <a:endParaRPr lang="en-US" sz="2400" dirty="0">
              <a:latin typeface="Arial" panose="020B0604020202020204" pitchFamily="34" charset="0"/>
            </a:endParaRPr>
          </a:p>
          <a:p>
            <a:pPr lvl="1" eaLnBrk="1" hangingPunct="1"/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zh-CN" altLang="en-US" sz="2000" dirty="0">
                <a:latin typeface="Arial" panose="020B0604020202020204" pitchFamily="34" charset="0"/>
              </a:rPr>
              <a:t>个</a:t>
            </a:r>
            <a:r>
              <a:rPr lang="en-US" sz="2000" dirty="0">
                <a:latin typeface="Arial" panose="020B0604020202020204" pitchFamily="34" charset="0"/>
              </a:rPr>
              <a:t>128-</a:t>
            </a:r>
            <a:r>
              <a:rPr lang="zh-CN" altLang="en-US" sz="2000" dirty="0">
                <a:latin typeface="Arial" panose="020B0604020202020204" pitchFamily="34" charset="0"/>
              </a:rPr>
              <a:t>维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描述向量：每一个对应一个特征点块的梯度方向直方图</a:t>
            </a:r>
            <a:endParaRPr lang="en-US" sz="2000" dirty="0">
              <a:latin typeface="Arial" panose="020B0604020202020204" pitchFamily="34" charset="0"/>
            </a:endParaRPr>
          </a:p>
          <a:p>
            <a:pPr lvl="2" eaLnBrk="1" hangingPunct="1"/>
            <a:r>
              <a:rPr lang="en-US" sz="1600" dirty="0">
                <a:latin typeface="Arial" panose="020B0604020202020204" pitchFamily="34" charset="0"/>
              </a:rPr>
              <a:t>[n x 128</a:t>
            </a:r>
            <a:r>
              <a:rPr lang="zh-CN" altLang="en-US" sz="1600" dirty="0">
                <a:latin typeface="Arial" panose="020B0604020202020204" pitchFamily="34" charset="0"/>
              </a:rPr>
              <a:t> 矩阵</a:t>
            </a:r>
            <a:r>
              <a:rPr lang="en-US" sz="1600" dirty="0">
                <a:latin typeface="Arial" panose="020B0604020202020204" pitchFamily="34" charset="0"/>
              </a:rPr>
              <a:t>]</a:t>
            </a:r>
            <a:endParaRPr lang="en-US" sz="16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zh-CN" altLang="en-US" sz="2000" dirty="0">
                <a:latin typeface="Arial" panose="020B0604020202020204" pitchFamily="34" charset="0"/>
              </a:rPr>
              <a:t>个尺度参数：对应每个特征点块的尺度</a:t>
            </a:r>
            <a:endParaRPr lang="en-US" sz="2000" dirty="0">
              <a:latin typeface="Arial" panose="020B0604020202020204" pitchFamily="34" charset="0"/>
            </a:endParaRPr>
          </a:p>
          <a:p>
            <a:pPr lvl="2" eaLnBrk="1" hangingPunct="1"/>
            <a:r>
              <a:rPr lang="en-US" sz="1600" dirty="0">
                <a:latin typeface="Arial" panose="020B0604020202020204" pitchFamily="34" charset="0"/>
              </a:rPr>
              <a:t>[n x 1</a:t>
            </a:r>
            <a:r>
              <a:rPr lang="zh-CN" altLang="en-US" sz="1600" dirty="0">
                <a:latin typeface="Arial" panose="020B0604020202020204" pitchFamily="34" charset="0"/>
              </a:rPr>
              <a:t> 向量</a:t>
            </a:r>
            <a:r>
              <a:rPr lang="en-US" sz="1600" dirty="0">
                <a:latin typeface="Arial" panose="020B0604020202020204" pitchFamily="34" charset="0"/>
              </a:rPr>
              <a:t>]</a:t>
            </a:r>
            <a:endParaRPr lang="en-US" sz="16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zh-CN" altLang="en-US" sz="2000" dirty="0">
                <a:latin typeface="Arial" panose="020B0604020202020204" pitchFamily="34" charset="0"/>
              </a:rPr>
              <a:t>个主方向向量：对应每个特征点块的主方向</a:t>
            </a:r>
            <a:endParaRPr lang="en-US" sz="2000" dirty="0">
              <a:latin typeface="Arial" panose="020B0604020202020204" pitchFamily="34" charset="0"/>
            </a:endParaRPr>
          </a:p>
          <a:p>
            <a:pPr lvl="2" eaLnBrk="1" hangingPunct="1"/>
            <a:r>
              <a:rPr lang="en-US" sz="1600" dirty="0">
                <a:latin typeface="Arial" panose="020B0604020202020204" pitchFamily="34" charset="0"/>
              </a:rPr>
              <a:t>[n x 1 </a:t>
            </a:r>
            <a:r>
              <a:rPr lang="zh-CN" altLang="en-US" sz="1600" dirty="0">
                <a:latin typeface="Arial" panose="020B0604020202020204" pitchFamily="34" charset="0"/>
              </a:rPr>
              <a:t>向量</a:t>
            </a:r>
            <a:r>
              <a:rPr lang="en-US" sz="1600" dirty="0">
                <a:latin typeface="Arial" panose="020B0604020202020204" pitchFamily="34" charset="0"/>
              </a:rPr>
              <a:t>]</a:t>
            </a:r>
            <a:endParaRPr lang="en-US" sz="1600" dirty="0">
              <a:latin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</a:rPr>
              <a:t>n</a:t>
            </a:r>
            <a:r>
              <a:rPr lang="zh-CN" altLang="en-US" sz="2000" dirty="0">
                <a:latin typeface="Arial" panose="020B0604020202020204" pitchFamily="34" charset="0"/>
              </a:rPr>
              <a:t>个</a:t>
            </a:r>
            <a:r>
              <a:rPr lang="en-US" sz="2000" dirty="0">
                <a:latin typeface="Arial" panose="020B0604020202020204" pitchFamily="34" charset="0"/>
              </a:rPr>
              <a:t>2d </a:t>
            </a:r>
            <a:r>
              <a:rPr lang="zh-CN" altLang="en-US" sz="2000" dirty="0">
                <a:latin typeface="Arial" panose="020B0604020202020204" pitchFamily="34" charset="0"/>
              </a:rPr>
              <a:t>点坐标：对应每个特征点的坐标</a:t>
            </a:r>
            <a:endParaRPr lang="en-US" sz="2000" dirty="0">
              <a:latin typeface="Arial" panose="020B0604020202020204" pitchFamily="34" charset="0"/>
            </a:endParaRPr>
          </a:p>
          <a:p>
            <a:pPr lvl="2" eaLnBrk="1" hangingPunct="1"/>
            <a:r>
              <a:rPr lang="en-US" sz="1600" dirty="0">
                <a:latin typeface="Arial" panose="020B0604020202020204" pitchFamily="34" charset="0"/>
              </a:rPr>
              <a:t>[n x 2 </a:t>
            </a:r>
            <a:r>
              <a:rPr lang="zh-CN" altLang="en-US" sz="1600" dirty="0">
                <a:latin typeface="Arial" panose="020B0604020202020204" pitchFamily="34" charset="0"/>
              </a:rPr>
              <a:t>矩阵</a:t>
            </a:r>
            <a:r>
              <a:rPr lang="en-US" sz="1600" dirty="0">
                <a:latin typeface="Arial" panose="020B0604020202020204" pitchFamily="34" charset="0"/>
              </a:rPr>
              <a:t>]</a:t>
            </a:r>
            <a:endParaRPr lang="en-US" sz="1600" dirty="0">
              <a:latin typeface="Arial" panose="020B0604020202020204" pitchFamily="34" charset="0"/>
            </a:endParaRPr>
          </a:p>
        </p:txBody>
      </p:sp>
      <p:pic>
        <p:nvPicPr>
          <p:cNvPr id="119812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1" cstate="print"/>
          <a:srcRect l="21599" t="30376" r="55637" b="43555"/>
          <a:stretch>
            <a:fillRect/>
          </a:stretch>
        </p:blipFill>
        <p:spPr bwMode="auto">
          <a:xfrm>
            <a:off x="5562600" y="2057400"/>
            <a:ext cx="32829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本章小结</a:t>
            </a:r>
            <a:endParaRPr lang="zh-CN" altLang="en-US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局部特征与匹配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特征类型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匹配流程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Harris</a:t>
            </a:r>
            <a:r>
              <a:rPr lang="zh-CN" altLang="en-US" sz="2400" dirty="0"/>
              <a:t>角点检测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角点的定义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角点检测子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角点的不变特性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尺度不变特征提取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尺度空间响应函数</a:t>
            </a:r>
            <a:endParaRPr lang="zh-CN" altLang="en-US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 err="1"/>
              <a:t>LoG</a:t>
            </a:r>
            <a:r>
              <a:rPr lang="zh-CN" altLang="en-US" sz="2000" dirty="0"/>
              <a:t>检测子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特征尺度</a:t>
            </a:r>
            <a:endParaRPr lang="en-US" altLang="zh-CN" sz="2000" dirty="0"/>
          </a:p>
          <a:p>
            <a:pPr marL="0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局部区域描述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方向直方图描述子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旋转不变性</a:t>
            </a:r>
            <a:endParaRPr lang="en-US" altLang="zh-CN" sz="2000" dirty="0"/>
          </a:p>
          <a:p>
            <a:r>
              <a:rPr lang="zh-CN" altLang="en-US" sz="2400" dirty="0"/>
              <a:t>特征匹配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  <a:endParaRPr lang="zh-CN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比值</a:t>
            </a: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参数变换</a:t>
            </a:r>
            <a:endParaRPr lang="en-US" altLang="zh-CN" sz="2000" dirty="0"/>
          </a:p>
          <a:p>
            <a:r>
              <a:rPr lang="en-US" altLang="zh-CN" sz="2400" dirty="0"/>
              <a:t>SIFT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算法流程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算法特性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  <a:endParaRPr lang="zh-CN" altLang="en-US">
              <a:ea typeface="+mj-ea"/>
            </a:endParaRP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838200" y="1219200"/>
            <a:ext cx="7086600" cy="18158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在两幅图像上检测特征点</a:t>
            </a:r>
            <a:endParaRPr lang="en-US" altLang="zh-CN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寻找对应的特征点对</a:t>
            </a:r>
            <a:endParaRPr lang="en-US" altLang="zh-CN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使用特征点对进行图像匹配</a:t>
            </a:r>
            <a:endParaRPr lang="ru-RU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8612" name="Picture 4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2325" y="3436938"/>
            <a:ext cx="5691188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机器学习与图像分类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ru-RU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16038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dirty="0"/>
              <a:t>1</a:t>
            </a:r>
            <a:r>
              <a:rPr lang="zh-CN" altLang="en-US" dirty="0"/>
              <a:t>：</a:t>
            </a:r>
            <a:endParaRPr lang="en-US" dirty="0"/>
          </a:p>
          <a:p>
            <a:pPr lvl="1" eaLnBrk="1" hangingPunct="1"/>
            <a:r>
              <a:rPr lang="zh-CN" altLang="en-US" dirty="0"/>
              <a:t>分别在两幅图像独立检测特征点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1981200" y="3525838"/>
            <a:ext cx="4076700" cy="1000125"/>
            <a:chOff x="1248" y="2832"/>
            <a:chExt cx="2568" cy="630"/>
          </a:xfrm>
        </p:grpSpPr>
        <p:pic>
          <p:nvPicPr>
            <p:cNvPr id="69639" name="Picture 5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1248" y="2832"/>
              <a:ext cx="1080" cy="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4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32" y="2880"/>
              <a:ext cx="984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1" name="Oval 7"/>
            <p:cNvSpPr>
              <a:spLocks noChangeArrowheads="1"/>
            </p:cNvSpPr>
            <p:nvPr/>
          </p:nvSpPr>
          <p:spPr bwMode="auto">
            <a:xfrm>
              <a:off x="1632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2" name="Oval 8"/>
            <p:cNvSpPr>
              <a:spLocks noChangeArrowheads="1"/>
            </p:cNvSpPr>
            <p:nvPr/>
          </p:nvSpPr>
          <p:spPr bwMode="auto">
            <a:xfrm>
              <a:off x="1488" y="32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3" name="Oval 9"/>
            <p:cNvSpPr>
              <a:spLocks noChangeArrowheads="1"/>
            </p:cNvSpPr>
            <p:nvPr/>
          </p:nvSpPr>
          <p:spPr bwMode="auto">
            <a:xfrm>
              <a:off x="1680" y="331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4" name="Oval 10"/>
            <p:cNvSpPr>
              <a:spLocks noChangeArrowheads="1"/>
            </p:cNvSpPr>
            <p:nvPr/>
          </p:nvSpPr>
          <p:spPr bwMode="auto">
            <a:xfrm>
              <a:off x="1872" y="31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5" name="Oval 11"/>
            <p:cNvSpPr>
              <a:spLocks noChangeArrowheads="1"/>
            </p:cNvSpPr>
            <p:nvPr/>
          </p:nvSpPr>
          <p:spPr bwMode="auto">
            <a:xfrm>
              <a:off x="3648" y="3120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6" name="Oval 12"/>
            <p:cNvSpPr>
              <a:spLocks noChangeArrowheads="1"/>
            </p:cNvSpPr>
            <p:nvPr/>
          </p:nvSpPr>
          <p:spPr bwMode="auto">
            <a:xfrm>
              <a:off x="3504" y="331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7" name="Oval 13"/>
            <p:cNvSpPr>
              <a:spLocks noChangeArrowheads="1"/>
            </p:cNvSpPr>
            <p:nvPr/>
          </p:nvSpPr>
          <p:spPr bwMode="auto">
            <a:xfrm>
              <a:off x="3264" y="307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8" name="Oval 14"/>
            <p:cNvSpPr>
              <a:spLocks noChangeArrowheads="1"/>
            </p:cNvSpPr>
            <p:nvPr/>
          </p:nvSpPr>
          <p:spPr bwMode="auto">
            <a:xfrm>
              <a:off x="2928" y="326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9637" name="Text Box 15"/>
          <p:cNvSpPr txBox="1">
            <a:spLocks noChangeArrowheads="1"/>
          </p:cNvSpPr>
          <p:nvPr/>
        </p:nvSpPr>
        <p:spPr bwMode="auto">
          <a:xfrm>
            <a:off x="3492353" y="4603789"/>
            <a:ext cx="1295547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无法匹配</a:t>
            </a:r>
            <a:r>
              <a:rPr lang="en-US" sz="2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0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>
            <a:off x="1676400" y="5278438"/>
            <a:ext cx="571500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 err="1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需要一个可重复的检测子</a:t>
            </a:r>
            <a:endParaRPr lang="ru-RU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ru-RU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dirty="0"/>
          </a:p>
          <a:p>
            <a:pPr lvl="1" eaLnBrk="1" hangingPunct="1"/>
            <a:r>
              <a:rPr lang="zh-CN" altLang="en-US" dirty="0"/>
              <a:t>确定的特征点，如何进行对应</a:t>
            </a:r>
            <a:endParaRPr lang="en-US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81200" y="3535363"/>
            <a:ext cx="17145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611563"/>
            <a:ext cx="15621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Oval 6"/>
          <p:cNvSpPr>
            <a:spLocks noChangeArrowheads="1"/>
          </p:cNvSpPr>
          <p:nvPr/>
        </p:nvSpPr>
        <p:spPr bwMode="auto">
          <a:xfrm>
            <a:off x="2590800" y="38401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2362200" y="414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4" name="Oval 8"/>
          <p:cNvSpPr>
            <a:spLocks noChangeArrowheads="1"/>
          </p:cNvSpPr>
          <p:nvPr/>
        </p:nvSpPr>
        <p:spPr bwMode="auto">
          <a:xfrm>
            <a:off x="2667000" y="42973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5" name="Oval 9"/>
          <p:cNvSpPr>
            <a:spLocks noChangeArrowheads="1"/>
          </p:cNvSpPr>
          <p:nvPr/>
        </p:nvSpPr>
        <p:spPr bwMode="auto">
          <a:xfrm>
            <a:off x="2971800" y="40687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6" name="Oval 10"/>
          <p:cNvSpPr>
            <a:spLocks noChangeArrowheads="1"/>
          </p:cNvSpPr>
          <p:nvPr/>
        </p:nvSpPr>
        <p:spPr bwMode="auto">
          <a:xfrm>
            <a:off x="5367338" y="39925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5000625" y="41925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8" name="Oval 12"/>
          <p:cNvSpPr>
            <a:spLocks noChangeArrowheads="1"/>
          </p:cNvSpPr>
          <p:nvPr/>
        </p:nvSpPr>
        <p:spPr bwMode="auto">
          <a:xfrm>
            <a:off x="4953000" y="3687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4724400" y="39925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 flipV="1">
            <a:off x="3109913" y="3709988"/>
            <a:ext cx="1839912" cy="3730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 flipV="1">
            <a:off x="3124200" y="3992563"/>
            <a:ext cx="1600200" cy="1444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2" name="Line 16"/>
          <p:cNvSpPr>
            <a:spLocks noChangeShapeType="1"/>
          </p:cNvSpPr>
          <p:nvPr/>
        </p:nvSpPr>
        <p:spPr bwMode="auto">
          <a:xfrm>
            <a:off x="3121025" y="4137025"/>
            <a:ext cx="1831975" cy="84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 flipV="1">
            <a:off x="3124200" y="4043363"/>
            <a:ext cx="2246313" cy="101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886200" y="3001963"/>
            <a:ext cx="6096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6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60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685800" y="5211763"/>
            <a:ext cx="769620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3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需要一个稳定的、可鉴别的特征点描述</a:t>
            </a:r>
            <a:endParaRPr lang="ru-RU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7827" name="Picture 5" descr="featExtract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1447800"/>
            <a:ext cx="2846388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6" descr="featExtrac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568450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2725" y="5191125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25" y="5183187"/>
            <a:ext cx="1590675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252913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 sz="2400" b="1">
              <a:latin typeface="Times New Roman" panose="02020603050405020304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281488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 sz="2400" b="1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373" y="9245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</a:rPr>
              <a:t>几何变换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3"/>
            <a:ext cx="8229600" cy="114300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1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28600" y="6278563"/>
            <a:ext cx="5638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Figure from T. </a:t>
            </a:r>
            <a:r>
              <a:rPr lang="en-US" sz="1200" dirty="0" err="1">
                <a:solidFill>
                  <a:srgbClr val="000000"/>
                </a:solidFill>
              </a:rPr>
              <a:t>Tuytelaars</a:t>
            </a:r>
            <a:r>
              <a:rPr lang="en-US" sz="1200" dirty="0">
                <a:solidFill>
                  <a:srgbClr val="000000"/>
                </a:solidFill>
              </a:rPr>
              <a:t> ECCV 2006 tutorial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228600" y="49149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0767" y="10769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光照变化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噪声</a:t>
            </a:r>
            <a:endParaRPr lang="en-US" dirty="0"/>
          </a:p>
          <a:p>
            <a:r>
              <a:rPr lang="zh-CN" altLang="en-US" dirty="0"/>
              <a:t>模糊</a:t>
            </a:r>
            <a:endParaRPr lang="en-US" dirty="0"/>
          </a:p>
          <a:p>
            <a:r>
              <a:rPr lang="zh-CN" altLang="en-US" dirty="0"/>
              <a:t>阴影</a:t>
            </a:r>
            <a:endParaRPr lang="en-US" dirty="0"/>
          </a:p>
          <a:p>
            <a:r>
              <a:rPr lang="en-US" dirty="0"/>
              <a:t>…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sift-feat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47800" y="3770312"/>
            <a:ext cx="609600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8382000" cy="4114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2400" dirty="0"/>
              <a:t>不变的局部特征</a:t>
            </a:r>
            <a:endParaRPr 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dirty="0"/>
              <a:t>         </a:t>
            </a:r>
            <a:r>
              <a:rPr lang="en-US" altLang="zh-CN" sz="2400" dirty="0"/>
              <a:t>—</a:t>
            </a:r>
            <a:r>
              <a:rPr lang="en-US" altLang="zh-CN" sz="2400" dirty="0" err="1"/>
              <a:t>局部特征集设计为对常用的几何和光照变换保持不变</a:t>
            </a:r>
            <a:endParaRPr lang="en-US" sz="2400" dirty="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 err="1"/>
              <a:t>基本步骤</a:t>
            </a:r>
            <a:r>
              <a:rPr lang="en-US" altLang="zh-CN" sz="2400" dirty="0"/>
              <a:t> </a:t>
            </a:r>
            <a:r>
              <a:rPr lang="zh-CN" altLang="en-US" sz="2400" dirty="0"/>
              <a:t>：</a:t>
            </a:r>
            <a:endParaRPr lang="en-US" sz="2400" dirty="0"/>
          </a:p>
          <a:p>
            <a:pPr marL="0" indent="0">
              <a:lnSpc>
                <a:spcPct val="90000"/>
              </a:lnSpc>
              <a:buFontTx/>
              <a:buAutoNum type="arabicParenR"/>
            </a:pPr>
            <a:r>
              <a:rPr lang="en-US" sz="2400" dirty="0"/>
              <a:t> </a:t>
            </a:r>
            <a:r>
              <a:rPr lang="en-US" altLang="zh-CN" sz="2400" dirty="0" err="1"/>
              <a:t>检测感兴趣特征点</a:t>
            </a:r>
            <a:endParaRPr lang="en-US" sz="2400" dirty="0"/>
          </a:p>
          <a:p>
            <a:pPr marL="0" indent="0">
              <a:lnSpc>
                <a:spcPct val="90000"/>
              </a:lnSpc>
              <a:buFontTx/>
              <a:buAutoNum type="arabicParenR"/>
            </a:pPr>
            <a:r>
              <a:rPr lang="en-US" sz="2400" dirty="0"/>
              <a:t> </a:t>
            </a:r>
            <a:r>
              <a:rPr lang="en-US" altLang="zh-CN" sz="2400" dirty="0" err="1"/>
              <a:t>提取特征点的不变描述</a:t>
            </a:r>
            <a:endParaRPr lang="en-US" sz="2400" dirty="0"/>
          </a:p>
        </p:txBody>
      </p:sp>
      <p:sp>
        <p:nvSpPr>
          <p:cNvPr id="80901" name="TextBox 29"/>
          <p:cNvSpPr txBox="1">
            <a:spLocks noChangeArrowheads="1"/>
          </p:cNvSpPr>
          <p:nvPr/>
        </p:nvSpPr>
        <p:spPr bwMode="auto">
          <a:xfrm>
            <a:off x="7391400" y="6565900"/>
            <a:ext cx="2438400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Figure: David Lowe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感兴趣特征点在哪里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需要提取的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突出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特征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是什么？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如何描述一个局部区域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如何建立对应关系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进行匹配？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1447800"/>
            <a:ext cx="7924800" cy="12192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哪些块更容易匹配？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91" y="1433349"/>
            <a:ext cx="8305089" cy="38244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图像特征类别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3500" dirty="0"/>
              <a:t>低级特征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 </a:t>
            </a:r>
            <a:r>
              <a:rPr kumimoji="1" lang="en-US" altLang="zh-CN" sz="3000" dirty="0"/>
              <a:t>—</a:t>
            </a:r>
            <a:r>
              <a:rPr kumimoji="1" lang="zh-CN" altLang="en-US" sz="3000" dirty="0"/>
              <a:t>有意义的兴趣点，局部特征：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     边缘，角点，纹理</a:t>
            </a:r>
            <a:endParaRPr kumimoji="1" lang="en-US" altLang="zh-CN" sz="3000" dirty="0"/>
          </a:p>
          <a:p>
            <a:pPr marL="0" indent="0">
              <a:buNone/>
            </a:pPr>
            <a:endParaRPr kumimoji="1" lang="en-US" altLang="zh-CN" sz="3000" dirty="0"/>
          </a:p>
          <a:p>
            <a:r>
              <a:rPr kumimoji="1" lang="zh-CN" altLang="en-US" sz="3500" dirty="0"/>
              <a:t>中级特征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 </a:t>
            </a:r>
            <a:r>
              <a:rPr kumimoji="1" lang="en-US" altLang="zh-CN" sz="3000" dirty="0"/>
              <a:t>—</a:t>
            </a:r>
            <a:r>
              <a:rPr kumimoji="1" lang="zh-CN" altLang="en-US" sz="3000" dirty="0"/>
              <a:t>直线，曲线，轮廓线，椭圆线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 </a:t>
            </a:r>
            <a:r>
              <a:rPr kumimoji="1" lang="en-US" altLang="zh-CN" sz="3000" dirty="0"/>
              <a:t>—</a:t>
            </a:r>
            <a:r>
              <a:rPr kumimoji="1" lang="zh-CN" altLang="en-US" sz="3000" dirty="0"/>
              <a:t>组合特征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     平行线，角点组合，低级特征组合</a:t>
            </a:r>
            <a:endParaRPr kumimoji="1" lang="en-US" altLang="zh-CN" sz="3000" dirty="0"/>
          </a:p>
          <a:p>
            <a:r>
              <a:rPr kumimoji="1" lang="zh-CN" altLang="en-US" sz="3500" dirty="0"/>
              <a:t>高级特征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300" dirty="0"/>
              <a:t>        </a:t>
            </a:r>
            <a:r>
              <a:rPr kumimoji="1" lang="en-US" altLang="zh-CN" sz="3000" dirty="0"/>
              <a:t>—</a:t>
            </a:r>
            <a:r>
              <a:rPr kumimoji="1" lang="zh-CN" altLang="en-US" sz="3000" dirty="0"/>
              <a:t>人脸，建筑物，等等</a:t>
            </a:r>
            <a:endParaRPr kumimoji="1" lang="zh-CN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包含角点的块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26255"/>
            <a:ext cx="70993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5.1.</a:t>
            </a:r>
            <a:r>
              <a:rPr lang="zh-CN" altLang="en-US" dirty="0"/>
              <a:t>局部特征与匹配</a:t>
            </a:r>
            <a:endParaRPr lang="en-US" altLang="zh-CN" dirty="0"/>
          </a:p>
          <a:p>
            <a:r>
              <a:rPr lang="en-US" altLang="zh-CN" dirty="0">
                <a:solidFill>
                  <a:srgbClr val="D60093"/>
                </a:solidFill>
              </a:rPr>
              <a:t>5.2.Harris</a:t>
            </a:r>
            <a:r>
              <a:rPr lang="zh-CN" altLang="en-US" dirty="0">
                <a:solidFill>
                  <a:srgbClr val="D60093"/>
                </a:solidFill>
              </a:rPr>
              <a:t>角点检测</a:t>
            </a:r>
            <a:endParaRPr lang="en-US" dirty="0">
              <a:solidFill>
                <a:srgbClr val="D60093"/>
              </a:solidFill>
            </a:endParaRPr>
          </a:p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endParaRPr lang="en-US" altLang="zh-CN" dirty="0"/>
          </a:p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  <a:p>
            <a:r>
              <a:rPr lang="en-US" altLang="zh-CN" dirty="0"/>
              <a:t>5.6.SIFT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altLang="zh-CN" dirty="0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184028"/>
            <a:ext cx="7772400" cy="121519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关键点</a:t>
            </a:r>
            <a:r>
              <a:rPr lang="zh-CN" altLang="en-US" dirty="0"/>
              <a:t>：对于角点附近区域，图像梯度有两个或更多个主方向</a:t>
            </a:r>
            <a:endParaRPr lang="zh-CN" altLang="en-US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57200" y="6032271"/>
            <a:ext cx="83058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C.Harris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M.Stephens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. 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  <a:hlinkClick r:id="rId1"/>
              </a:rPr>
              <a:t>"A Combined Corner and Edge Detector.“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Proceedings of the 4th </a:t>
            </a:r>
            <a:r>
              <a:rPr lang="en-US" sz="2000" i="1" dirty="0" err="1">
                <a:solidFill>
                  <a:srgbClr val="000000"/>
                </a:solidFill>
                <a:cs typeface="Arial" panose="020B0604020202020204" pitchFamily="34" charset="0"/>
              </a:rPr>
              <a:t>Alvey</a:t>
            </a:r>
            <a:r>
              <a:rPr 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 Vision Conference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: pages 147--151.  </a:t>
            </a:r>
            <a:endParaRPr 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7315200" y="6629400"/>
            <a:ext cx="2286000" cy="290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61088"/>
            <a:ext cx="2644964" cy="2476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/>
              <a:t>一种</a:t>
            </a:r>
            <a:r>
              <a:rPr lang="zh-CN" altLang="en-US" dirty="0"/>
              <a:t>检测角点的方法：</a:t>
            </a:r>
            <a:endParaRPr lang="en-GB" altLang="zh-CN" dirty="0"/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GB" altLang="zh-CN" dirty="0"/>
              <a:t>– </a:t>
            </a:r>
            <a:r>
              <a:rPr lang="zh-CN" altLang="en-US" dirty="0"/>
              <a:t>找出</a:t>
            </a:r>
            <a:r>
              <a:rPr lang="en-GB" altLang="zh-CN" dirty="0"/>
              <a:t>x</a:t>
            </a:r>
            <a:r>
              <a:rPr lang="zh-CN" altLang="en-US" dirty="0"/>
              <a:t>和</a:t>
            </a:r>
            <a:r>
              <a:rPr lang="en-GB" altLang="zh-CN" dirty="0"/>
              <a:t>y</a:t>
            </a:r>
            <a:r>
              <a:rPr lang="zh-CN" altLang="en-US" dirty="0"/>
              <a:t>方向导数都很大的图像块</a:t>
            </a:r>
            <a:endParaRPr lang="en-GB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00" y="3048000"/>
            <a:ext cx="7932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457" name="Picture 1" descr="page9image669363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2" y="2104231"/>
            <a:ext cx="35179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page9image66934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04231"/>
            <a:ext cx="47371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0481" name="Picture 1" descr="page10image6681478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3" y="2057400"/>
            <a:ext cx="33401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63" y="1843881"/>
            <a:ext cx="5156200" cy="201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63" y="4117074"/>
            <a:ext cx="51816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652" y="1442138"/>
            <a:ext cx="7467600" cy="14217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通过一个小的邻域窗很容易识别这种点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窗口沿着任意方向移动，窗口强度都会发生很大的改变</a:t>
            </a:r>
            <a:endParaRPr lang="ru-RU" sz="2800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3429000" y="2895600"/>
            <a:ext cx="2438400" cy="3517901"/>
            <a:chOff x="2160" y="1824"/>
            <a:chExt cx="1536" cy="2216"/>
          </a:xfrm>
        </p:grpSpPr>
        <p:pic>
          <p:nvPicPr>
            <p:cNvPr id="82966" name="Picture 5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7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沿着边缘方向移动没有变化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68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9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6019800" y="2895600"/>
            <a:ext cx="2667000" cy="3517901"/>
            <a:chOff x="3792" y="1824"/>
            <a:chExt cx="1680" cy="2216"/>
          </a:xfrm>
        </p:grpSpPr>
        <p:pic>
          <p:nvPicPr>
            <p:cNvPr id="82959" name="Picture 10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0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沿着任何方向移动都有显著变化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61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2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7"/>
          <p:cNvGrpSpPr/>
          <p:nvPr/>
        </p:nvGrpSpPr>
        <p:grpSpPr bwMode="auto">
          <a:xfrm>
            <a:off x="762000" y="2895600"/>
            <a:ext cx="2362200" cy="3517901"/>
            <a:chOff x="480" y="1824"/>
            <a:chExt cx="1488" cy="2216"/>
          </a:xfrm>
        </p:grpSpPr>
        <p:pic>
          <p:nvPicPr>
            <p:cNvPr id="82952" name="Picture 18" descr="corner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53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区域：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anose="02020603050405020304" pitchFamily="18" charset="0"/>
                </a:rPr>
                <a:t>在所有方向移动没有变化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82954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5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6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7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8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2951" name="Text Box 25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Source: A. Efros</a:t>
            </a:r>
            <a:endParaRPr 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" name="Equation" r:id="rId1" imgW="66446400" imgH="9144000" progId="">
                  <p:embed/>
                </p:oleObj>
              </mc:Choice>
              <mc:Fallback>
                <p:oleObj name="Equation" r:id="rId1" imgW="66446400" imgH="9144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582291" y="1285082"/>
            <a:ext cx="4071949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平移</a:t>
            </a:r>
            <a:r>
              <a:rPr lang="en-US" altLang="zh-CN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[</a:t>
            </a:r>
            <a:r>
              <a:rPr lang="en-US" altLang="zh-CN" sz="28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zh-CN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]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分量强度变化：</a:t>
            </a:r>
            <a:endParaRPr lang="ru-RU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6477000" y="2514600"/>
            <a:ext cx="1371600" cy="1371600"/>
            <a:chOff x="4080" y="1920"/>
            <a:chExt cx="864" cy="864"/>
          </a:xfrm>
        </p:grpSpPr>
        <p:sp>
          <p:nvSpPr>
            <p:cNvPr id="2081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82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ru-RU" sz="2000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灰度</a:t>
              </a:r>
              <a:endParaRPr lang="ru-RU" sz="200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4114800" y="2667000"/>
            <a:ext cx="1385888" cy="1371600"/>
            <a:chOff x="2592" y="2016"/>
            <a:chExt cx="873" cy="864"/>
          </a:xfrm>
        </p:grpSpPr>
        <p:sp>
          <p:nvSpPr>
            <p:cNvPr id="2078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9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ru-RU" sz="2000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平移</a:t>
              </a:r>
              <a:r>
                <a:rPr lang="zh-CN" altLang="en-US" sz="2000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后的灰度</a:t>
              </a:r>
              <a:endParaRPr lang="ru-RU" sz="200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0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3"/>
          <p:cNvGrpSpPr/>
          <p:nvPr/>
        </p:nvGrpSpPr>
        <p:grpSpPr bwMode="auto">
          <a:xfrm>
            <a:off x="1905000" y="2590800"/>
            <a:ext cx="1385888" cy="1447800"/>
            <a:chOff x="1200" y="1968"/>
            <a:chExt cx="873" cy="912"/>
          </a:xfrm>
        </p:grpSpPr>
        <p:sp>
          <p:nvSpPr>
            <p:cNvPr id="2075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6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窗函数</a:t>
              </a:r>
              <a:endParaRPr lang="ru-RU" sz="200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7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7"/>
          <p:cNvGrpSpPr/>
          <p:nvPr/>
        </p:nvGrpSpPr>
        <p:grpSpPr bwMode="auto">
          <a:xfrm>
            <a:off x="600077" y="4876800"/>
            <a:ext cx="8310565" cy="1284288"/>
            <a:chOff x="381" y="3312"/>
            <a:chExt cx="5235" cy="809"/>
          </a:xfrm>
        </p:grpSpPr>
        <p:grpSp>
          <p:nvGrpSpPr>
            <p:cNvPr id="6" name="Group 18"/>
            <p:cNvGrpSpPr/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7" name="Group 19"/>
              <p:cNvGrpSpPr/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2073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4" name="Freeform 21"/>
                <p:cNvSpPr/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" name="Group 22"/>
              <p:cNvGrpSpPr/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2070" name="Freeform 23"/>
                <p:cNvSpPr/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1" name="Freeform 24"/>
                <p:cNvSpPr/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2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" name="Group 26"/>
            <p:cNvGrpSpPr/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0" name="Group 27"/>
              <p:cNvGrpSpPr/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2066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7" name="Freeform 29"/>
                <p:cNvSpPr/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65" name="Freeform 30"/>
              <p:cNvSpPr/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60" name="Text Box 31"/>
            <p:cNvSpPr txBox="1">
              <a:spLocks noChangeArrowheads="1"/>
            </p:cNvSpPr>
            <p:nvPr/>
          </p:nvSpPr>
          <p:spPr bwMode="auto">
            <a:xfrm>
              <a:off x="3914" y="3389"/>
              <a:ext cx="278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或</a:t>
              </a:r>
              <a:endParaRPr lang="ru-RU" sz="20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1" name="Text Box 32"/>
            <p:cNvSpPr txBox="1">
              <a:spLocks noChangeArrowheads="1"/>
            </p:cNvSpPr>
            <p:nvPr/>
          </p:nvSpPr>
          <p:spPr bwMode="auto">
            <a:xfrm>
              <a:off x="381" y="3360"/>
              <a:ext cx="1452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窗口函数</a:t>
              </a:r>
              <a:r>
                <a:rPr lang="en-US" sz="2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w(</a:t>
              </a:r>
              <a:r>
                <a:rPr lang="en-US" sz="2800" i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x,y</a:t>
              </a:r>
              <a:r>
                <a:rPr lang="en-US" sz="28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Text Box 33"/>
            <p:cNvSpPr txBox="1">
              <a:spLocks noChangeArrowheads="1"/>
            </p:cNvSpPr>
            <p:nvPr/>
          </p:nvSpPr>
          <p:spPr bwMode="auto">
            <a:xfrm>
              <a:off x="4575" y="3869"/>
              <a:ext cx="601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高斯窗</a:t>
              </a:r>
              <a:endParaRPr lang="ru-RU" sz="20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63" name="Text Box 34"/>
            <p:cNvSpPr txBox="1">
              <a:spLocks noChangeArrowheads="1"/>
            </p:cNvSpPr>
            <p:nvPr/>
          </p:nvSpPr>
          <p:spPr bwMode="auto">
            <a:xfrm>
              <a:off x="2516" y="3869"/>
              <a:ext cx="963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窗口内</a:t>
              </a:r>
              <a:r>
                <a:rPr 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1 </a:t>
              </a:r>
              <a:r>
                <a:rPr lang="zh-CN" alt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外</a:t>
              </a:r>
              <a:r>
                <a:rPr lang="en-US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0</a:t>
              </a:r>
              <a:endParaRPr lang="ru-RU" sz="20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057" name="Text Box 35"/>
          <p:cNvSpPr txBox="1">
            <a:spLocks noChangeArrowheads="1"/>
          </p:cNvSpPr>
          <p:nvPr/>
        </p:nvSpPr>
        <p:spPr bwMode="auto">
          <a:xfrm>
            <a:off x="7504113" y="6477000"/>
            <a:ext cx="1674812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Source: R. Szeliski</a:t>
            </a:r>
            <a:endParaRPr 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43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04900" y="42863"/>
            <a:ext cx="6934200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泰勒级数展开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可得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966" y="3305024"/>
            <a:ext cx="7023100" cy="326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86000"/>
            <a:ext cx="50292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 dirty="0"/>
              <a:t>图像匹配</a:t>
            </a:r>
            <a:endParaRPr lang="en-US" dirty="0"/>
          </a:p>
        </p:txBody>
      </p:sp>
      <p:pic>
        <p:nvPicPr>
          <p:cNvPr id="17411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2900" y="1762125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4191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anose="020B0604020202020204" pitchFamily="34" charset="0"/>
              </a:rPr>
              <a:t>by </a:t>
            </a:r>
            <a:r>
              <a:rPr lang="en-US" sz="1600" b="0">
                <a:latin typeface="Arial" panose="020B0604020202020204" pitchFamily="34" charset="0"/>
                <a:hlinkClick r:id="rId2"/>
              </a:rPr>
              <a:t>Diva Sian</a:t>
            </a:r>
            <a:endParaRPr lang="en-US" sz="1600" b="0">
              <a:latin typeface="Arial" panose="020B0604020202020204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724400" y="5562600"/>
            <a:ext cx="36195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anose="020B0604020202020204" pitchFamily="34" charset="0"/>
              </a:rPr>
              <a:t>by </a:t>
            </a:r>
            <a:r>
              <a:rPr lang="en-US" sz="1600" b="0">
                <a:latin typeface="Arial" panose="020B0604020202020204" pitchFamily="34" charset="0"/>
                <a:hlinkClick r:id="rId3"/>
              </a:rPr>
              <a:t>swashford</a:t>
            </a:r>
            <a:endParaRPr lang="en-US" sz="1600" b="0">
              <a:latin typeface="Arial" panose="020B0604020202020204" pitchFamily="34" charset="0"/>
            </a:endParaRPr>
          </a:p>
        </p:txBody>
      </p:sp>
      <p:pic>
        <p:nvPicPr>
          <p:cNvPr id="17414" name="Picture 6" descr="http://farm1.static.flickr.com/150/428567562_c51726836e.jpg?v=117443048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6325" y="1066800"/>
            <a:ext cx="33432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7112000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  <a:endParaRPr lang="en-US"/>
          </a:p>
          <a:p>
            <a:r>
              <a:rPr lang="en-US"/>
              <a:t>Read the TexPoint manual before you delete this box.: </a:t>
            </a:r>
            <a:r>
              <a:rPr lang="en-US">
                <a:latin typeface="CMEX10" pitchFamily="34" charset="0"/>
              </a:rPr>
              <a:t>A</a:t>
            </a:r>
            <a:r>
              <a:rPr lang="en-US">
                <a:latin typeface="CMMI7" pitchFamily="34" charset="0"/>
              </a:rPr>
              <a:t>A</a:t>
            </a:r>
            <a:r>
              <a:rPr lang="en-US">
                <a:latin typeface="CMR10" pitchFamily="34" charset="0"/>
              </a:rPr>
              <a:t>A</a:t>
            </a:r>
            <a:r>
              <a:rPr lang="en-US">
                <a:latin typeface="CMMI10" pitchFamily="34" charset="0"/>
              </a:rPr>
              <a:t>A</a:t>
            </a:r>
            <a:r>
              <a:rPr lang="en-US">
                <a:latin typeface="CMSY10" pitchFamily="34" charset="0"/>
              </a:rPr>
              <a:t>A</a:t>
            </a:r>
            <a:r>
              <a:rPr lang="en-US">
                <a:latin typeface="CMR7" pitchFamily="34" charset="0"/>
              </a:rPr>
              <a:t>A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286000" y="1524000"/>
            <a:ext cx="4038600" cy="1295400"/>
          </a:xfrm>
          <a:prstGeom prst="rect">
            <a:avLst/>
          </a:prstGeom>
          <a:solidFill>
            <a:srgbClr val="62D862"/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304800" y="1101081"/>
            <a:ext cx="8534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能量可以近似为：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286000" y="3505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3" name="Equation" r:id="rId1" imgW="42367200" imgH="12192000" progId="">
                  <p:embed/>
                </p:oleObj>
              </mc:Choice>
              <mc:Fallback>
                <p:oleObj name="Equation" r:id="rId1" imgW="42367200" imgH="121920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05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30187" y="3018400"/>
            <a:ext cx="85344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是一个从图像梯度计算的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2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2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矩阵：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286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4" name="Equation" r:id="rId3" imgW="36880800" imgH="10972800" progId="Equation.3">
                  <p:embed/>
                </p:oleObj>
              </mc:Choice>
              <mc:Fallback>
                <p:oleObj name="Equation" r:id="rId3" imgW="36880800" imgH="10972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/>
          <p:nvPr/>
        </p:nvGrpSpPr>
        <p:grpSpPr bwMode="auto">
          <a:xfrm>
            <a:off x="2133600" y="5943600"/>
            <a:ext cx="5562600" cy="685800"/>
            <a:chOff x="528" y="3696"/>
            <a:chExt cx="3504" cy="432"/>
          </a:xfrm>
        </p:grpSpPr>
        <p:pic>
          <p:nvPicPr>
            <p:cNvPr id="3085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 r="25143" b="230"/>
            <a:stretch>
              <a:fillRect/>
            </a:stretch>
          </p:blipFill>
          <p:spPr bwMode="auto">
            <a:xfrm>
              <a:off x="528" y="3696"/>
              <a:ext cx="35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6" name="Rectangle 10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  <a:endPara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0" y="5177135"/>
            <a:ext cx="21336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在</a:t>
            </a:r>
            <a:r>
              <a:rPr lang="zh-CN" altLang="en-US" dirty="0">
                <a:solidFill>
                  <a:srgbClr val="000000"/>
                </a:solidFill>
              </a:rPr>
              <a:t>角点的窗口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区域中求和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3048001" y="4875212"/>
            <a:ext cx="4572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086600" y="3856038"/>
            <a:ext cx="16002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x </a:t>
            </a:r>
            <a:r>
              <a:rPr lang="en-US" altLang="zh-CN" dirty="0" err="1">
                <a:solidFill>
                  <a:srgbClr val="000000"/>
                </a:solidFill>
              </a:rPr>
              <a:t>方向梯度乘以</a:t>
            </a:r>
            <a:r>
              <a:rPr lang="en-US" altLang="zh-CN" dirty="0">
                <a:solidFill>
                  <a:srgbClr val="000000"/>
                </a:solidFill>
              </a:rPr>
              <a:t> y </a:t>
            </a:r>
            <a:r>
              <a:rPr lang="en-US" altLang="zh-CN" dirty="0" err="1">
                <a:solidFill>
                  <a:srgbClr val="000000"/>
                </a:solidFill>
              </a:rPr>
              <a:t>方向梯度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6553200" y="3886200"/>
            <a:ext cx="533400" cy="152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286000" y="3505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" name="Equation" r:id="rId1" imgW="42367200" imgH="12192000" progId="">
                  <p:embed/>
                </p:oleObj>
              </mc:Choice>
              <mc:Fallback>
                <p:oleObj name="Equation" r:id="rId1" imgW="42367200" imgH="12192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05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533400" y="3048000"/>
            <a:ext cx="85344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是一个从图像梯度计算的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2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2 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矩阵：</a:t>
            </a:r>
            <a:endParaRPr lang="ru-RU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101" name="TextBox 12"/>
          <p:cNvSpPr txBox="1">
            <a:spLocks noChangeArrowheads="1"/>
          </p:cNvSpPr>
          <p:nvPr/>
        </p:nvSpPr>
        <p:spPr bwMode="auto">
          <a:xfrm>
            <a:off x="2286000" y="5027613"/>
            <a:ext cx="22860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在</a:t>
            </a:r>
            <a:r>
              <a:rPr lang="zh-CN" altLang="en-US" dirty="0">
                <a:solidFill>
                  <a:srgbClr val="000000"/>
                </a:solidFill>
              </a:rPr>
              <a:t>角点的窗口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区域中求和</a:t>
            </a:r>
            <a:endParaRPr lang="en-US" altLang="zh-CN" dirty="0">
              <a:solidFill>
                <a:srgbClr val="000000"/>
              </a:solidFill>
            </a:endParaRPr>
          </a:p>
        </p:txBody>
      </p:sp>
      <p:cxnSp>
        <p:nvCxnSpPr>
          <p:cNvPr id="4102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3048001" y="4875212"/>
            <a:ext cx="4572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4103" name="TextBox 14"/>
          <p:cNvSpPr txBox="1">
            <a:spLocks noChangeArrowheads="1"/>
          </p:cNvSpPr>
          <p:nvPr/>
        </p:nvSpPr>
        <p:spPr bwMode="auto">
          <a:xfrm>
            <a:off x="7086600" y="3856038"/>
            <a:ext cx="1600200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x </a:t>
            </a:r>
            <a:r>
              <a:rPr lang="en-US" altLang="zh-CN" dirty="0" err="1">
                <a:solidFill>
                  <a:srgbClr val="000000"/>
                </a:solidFill>
              </a:rPr>
              <a:t>方向梯度乘以</a:t>
            </a:r>
            <a:r>
              <a:rPr lang="en-US" altLang="zh-CN" dirty="0">
                <a:solidFill>
                  <a:srgbClr val="000000"/>
                </a:solidFill>
              </a:rPr>
              <a:t> y </a:t>
            </a:r>
            <a:r>
              <a:rPr lang="en-US" altLang="zh-CN" dirty="0" err="1">
                <a:solidFill>
                  <a:srgbClr val="000000"/>
                </a:solidFill>
              </a:rPr>
              <a:t>方向梯度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104" name="Straight Arrow Connector 15"/>
          <p:cNvCxnSpPr>
            <a:cxnSpLocks noChangeShapeType="1"/>
          </p:cNvCxnSpPr>
          <p:nvPr/>
        </p:nvCxnSpPr>
        <p:spPr bwMode="auto">
          <a:xfrm rot="10800000">
            <a:off x="6553200" y="3886200"/>
            <a:ext cx="533400" cy="152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pic>
        <p:nvPicPr>
          <p:cNvPr id="4105" name="Picture 10" descr="hessian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475" y="1425575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7" descr="hessian"/>
          <p:cNvPicPr>
            <a:picLocks noChangeAspect="1" noChangeArrowheads="1"/>
          </p:cNvPicPr>
          <p:nvPr/>
        </p:nvPicPr>
        <p:blipFill>
          <a:blip r:embed="rId4" cstate="print"/>
          <a:srcRect l="7629" t="9563" r="47212" b="45161"/>
          <a:stretch>
            <a:fillRect/>
          </a:stretch>
        </p:blipFill>
        <p:spPr bwMode="auto">
          <a:xfrm>
            <a:off x="2586038" y="1447800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8" descr="hessian"/>
          <p:cNvPicPr>
            <a:picLocks noChangeAspect="1" noChangeArrowheads="1"/>
          </p:cNvPicPr>
          <p:nvPr/>
        </p:nvPicPr>
        <p:blipFill>
          <a:blip r:embed="rId4" cstate="print"/>
          <a:srcRect l="6955" t="54877" r="45802"/>
          <a:stretch>
            <a:fillRect/>
          </a:stretch>
        </p:blipFill>
        <p:spPr bwMode="auto">
          <a:xfrm>
            <a:off x="6742113" y="1447800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9" descr="hessian"/>
          <p:cNvPicPr>
            <a:picLocks noChangeAspect="1" noChangeArrowheads="1"/>
          </p:cNvPicPr>
          <p:nvPr/>
        </p:nvPicPr>
        <p:blipFill>
          <a:blip r:embed="rId4" cstate="print"/>
          <a:srcRect l="53523" t="54877"/>
          <a:stretch>
            <a:fillRect/>
          </a:stretch>
        </p:blipFill>
        <p:spPr bwMode="auto">
          <a:xfrm>
            <a:off x="4648200" y="1447800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/>
          <p:nvPr/>
        </p:nvGrpSpPr>
        <p:grpSpPr bwMode="auto">
          <a:xfrm>
            <a:off x="2133600" y="5943600"/>
            <a:ext cx="5562600" cy="685800"/>
            <a:chOff x="528" y="3696"/>
            <a:chExt cx="3504" cy="432"/>
          </a:xfrm>
        </p:grpSpPr>
        <p:pic>
          <p:nvPicPr>
            <p:cNvPr id="4110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 cstate="print"/>
            <a:srcRect r="25143" b="230"/>
            <a:stretch>
              <a:fillRect/>
            </a:stretch>
          </p:blipFill>
          <p:spPr bwMode="auto">
            <a:xfrm>
              <a:off x="528" y="3696"/>
              <a:ext cx="35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1" name="Rectangle 10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  <a:endPara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685800" y="1698365"/>
            <a:ext cx="68580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首先，考虑沿坐标轴对齐的角点：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矩阵</a:t>
            </a:r>
            <a:r>
              <a:rPr lang="en-US" altLang="zh-CN" i="1" dirty="0"/>
              <a:t>M</a:t>
            </a:r>
            <a:r>
              <a:rPr lang="zh-CN" altLang="en-US" dirty="0"/>
              <a:t>的含义</a:t>
            </a:r>
            <a:endParaRPr lang="en-US" dirty="0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971800" y="2362200"/>
            <a:ext cx="2667000" cy="2514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4191000" y="3429000"/>
            <a:ext cx="1447800" cy="1447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3810000" y="3124200"/>
            <a:ext cx="1676400" cy="1600200"/>
            <a:chOff x="2400" y="1968"/>
            <a:chExt cx="1056" cy="1008"/>
          </a:xfrm>
        </p:grpSpPr>
        <p:sp>
          <p:nvSpPr>
            <p:cNvPr id="83975" name="Line 7"/>
            <p:cNvSpPr>
              <a:spLocks noChangeShapeType="1"/>
            </p:cNvSpPr>
            <p:nvPr/>
          </p:nvSpPr>
          <p:spPr bwMode="auto">
            <a:xfrm flipH="1">
              <a:off x="2400" y="240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76" name="Line 8"/>
            <p:cNvSpPr>
              <a:spLocks noChangeShapeType="1"/>
            </p:cNvSpPr>
            <p:nvPr/>
          </p:nvSpPr>
          <p:spPr bwMode="auto">
            <a:xfrm flipH="1">
              <a:off x="2400" y="2592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77" name="Line 9"/>
            <p:cNvSpPr>
              <a:spLocks noChangeShapeType="1"/>
            </p:cNvSpPr>
            <p:nvPr/>
          </p:nvSpPr>
          <p:spPr bwMode="auto">
            <a:xfrm flipH="1">
              <a:off x="2400" y="2784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78" name="Line 10"/>
            <p:cNvSpPr>
              <a:spLocks noChangeShapeType="1"/>
            </p:cNvSpPr>
            <p:nvPr/>
          </p:nvSpPr>
          <p:spPr bwMode="auto">
            <a:xfrm flipH="1">
              <a:off x="2400" y="2976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79" name="Line 11"/>
            <p:cNvSpPr>
              <a:spLocks noChangeShapeType="1"/>
            </p:cNvSpPr>
            <p:nvPr/>
          </p:nvSpPr>
          <p:spPr bwMode="auto">
            <a:xfrm rot="5400000" flipH="1">
              <a:off x="2688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80" name="Line 12"/>
            <p:cNvSpPr>
              <a:spLocks noChangeShapeType="1"/>
            </p:cNvSpPr>
            <p:nvPr/>
          </p:nvSpPr>
          <p:spPr bwMode="auto">
            <a:xfrm rot="5400000" flipH="1">
              <a:off x="2880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81" name="Line 13"/>
            <p:cNvSpPr>
              <a:spLocks noChangeShapeType="1"/>
            </p:cNvSpPr>
            <p:nvPr/>
          </p:nvSpPr>
          <p:spPr bwMode="auto">
            <a:xfrm rot="5400000" flipH="1">
              <a:off x="3072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982" name="Line 14"/>
            <p:cNvSpPr>
              <a:spLocks noChangeShapeType="1"/>
            </p:cNvSpPr>
            <p:nvPr/>
          </p:nvSpPr>
          <p:spPr bwMode="auto">
            <a:xfrm rot="5400000" flipH="1">
              <a:off x="3264" y="2160"/>
              <a:ext cx="38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231900" y="1905000"/>
          <a:ext cx="6700838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" name="Equation" r:id="rId1" imgW="52730400" imgH="12192000" progId="Equation.3">
                  <p:embed/>
                </p:oleObj>
              </mc:Choice>
              <mc:Fallback>
                <p:oleObj name="Equation" r:id="rId1" imgW="52730400" imgH="12192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1905000"/>
                        <a:ext cx="6700838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446202" y="1392639"/>
            <a:ext cx="68580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首先，考虑沿坐标轴对齐的角点：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3581400"/>
            <a:ext cx="8229600" cy="2246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这意味着主梯度方向沿</a:t>
            </a:r>
            <a:r>
              <a:rPr lang="en-US" altLang="zh-CN" sz="2800" dirty="0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和</a:t>
            </a:r>
            <a:r>
              <a:rPr lang="en-US" altLang="zh-CN" sz="2800" dirty="0">
                <a:solidFill>
                  <a:srgbClr val="000000"/>
                </a:solidFill>
                <a:cs typeface="Arial" panose="020B0604020202020204" pitchFamily="34" charset="0"/>
              </a:rPr>
              <a:t>y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轴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如果</a:t>
            </a:r>
            <a:r>
              <a:rPr lang="el-GR" sz="2800" dirty="0">
                <a:solidFill>
                  <a:srgbClr val="000000"/>
                </a:solidFill>
                <a:cs typeface="Arial" panose="020B0604020202020204" pitchFamily="34" charset="0"/>
              </a:rPr>
              <a:t>λ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接近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0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，则不为角点，需要寻找两个</a:t>
            </a:r>
            <a:r>
              <a:rPr lang="el-GR" altLang="zh-CN" sz="2800" dirty="0">
                <a:solidFill>
                  <a:srgbClr val="000000"/>
                </a:solidFill>
                <a:cs typeface="Arial" panose="020B0604020202020204" pitchFamily="34" charset="0"/>
              </a:rPr>
              <a:t>λ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都很大的点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019925" y="6553200"/>
            <a:ext cx="20478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"/>
                <a:cs typeface="Arial" panose="020B0604020202020204" pitchFamily="34" charset="0"/>
              </a:rPr>
              <a:t>Slide credit: David Jacobs</a:t>
            </a:r>
            <a:endParaRPr lang="en-US" sz="1400">
              <a:solidFill>
                <a:srgbClr val="000000"/>
              </a:solidFill>
              <a:latin typeface="Times"/>
              <a:cs typeface="Arial" panose="020B0604020202020204" pitchFamily="34" charset="0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矩阵</a:t>
            </a:r>
            <a:r>
              <a:rPr lang="en-US" altLang="zh-CN" i="1" dirty="0"/>
              <a:t>M</a:t>
            </a:r>
            <a:r>
              <a:rPr lang="zh-CN" altLang="en-US" dirty="0"/>
              <a:t>的含义</a:t>
            </a:r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7200" y="5638800"/>
            <a:ext cx="86106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</a:rPr>
              <a:t>问题：</a:t>
            </a:r>
            <a:r>
              <a:rPr lang="en-US" altLang="zh-CN" sz="2800" dirty="0" err="1">
                <a:solidFill>
                  <a:srgbClr val="000000"/>
                </a:solidFill>
              </a:rPr>
              <a:t>如果角点不与坐标轴对齐</a:t>
            </a:r>
            <a:r>
              <a:rPr lang="zh-CN" altLang="en-US" sz="2800" dirty="0">
                <a:solidFill>
                  <a:srgbClr val="000000"/>
                </a:solidFill>
              </a:rPr>
              <a:t>？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矩阵</a:t>
            </a:r>
            <a:r>
              <a:rPr lang="en-US" altLang="zh-CN" i="1" dirty="0"/>
              <a:t>M</a:t>
            </a:r>
            <a:r>
              <a:rPr lang="zh-CN" altLang="en-US" dirty="0"/>
              <a:t>的含义</a:t>
            </a:r>
            <a:endParaRPr lang="en-US" dirty="0"/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609600" y="1696603"/>
            <a:ext cx="73914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由于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M 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是对称的，有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4572000" y="1376721"/>
          <a:ext cx="28956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" name="Equation" r:id="rId1" imgW="28956000" imgH="11582400" progId="Equation.3">
                  <p:embed/>
                </p:oleObj>
              </mc:Choice>
              <mc:Fallback>
                <p:oleObj name="Equation" r:id="rId1" imgW="289560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376721"/>
                        <a:ext cx="289560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9381" name="Text Box 5"/>
          <p:cNvSpPr txBox="1">
            <a:spLocks noChangeArrowheads="1"/>
          </p:cNvSpPr>
          <p:nvPr/>
        </p:nvSpPr>
        <p:spPr bwMode="auto">
          <a:xfrm>
            <a:off x="609600" y="2600650"/>
            <a:ext cx="7315200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i="1" dirty="0">
                <a:solidFill>
                  <a:srgbClr val="000000"/>
                </a:solidFill>
                <a:cs typeface="Arial" panose="020B0604020202020204" pitchFamily="34" charset="0"/>
              </a:rPr>
              <a:t>M</a:t>
            </a:r>
            <a:r>
              <a:rPr lang="en-US" altLang="zh-CN" sz="2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cs typeface="Arial" panose="020B0604020202020204" pitchFamily="34" charset="0"/>
              </a:rPr>
              <a:t>可看成一个椭圆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，长轴和短轴为两个特征值，</a:t>
            </a:r>
            <a:r>
              <a:rPr lang="en-US" altLang="zh-CN" sz="2800" dirty="0" err="1">
                <a:solidFill>
                  <a:srgbClr val="000000"/>
                </a:solidFill>
                <a:cs typeface="Arial" panose="020B0604020202020204" pitchFamily="34" charset="0"/>
              </a:rPr>
              <a:t>方向由</a:t>
            </a:r>
            <a:r>
              <a:rPr lang="en-US" altLang="zh-CN" sz="2800" i="1" dirty="0" err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altLang="zh-CN" sz="2800" dirty="0" err="1">
                <a:solidFill>
                  <a:srgbClr val="000000"/>
                </a:solidFill>
                <a:cs typeface="Arial" panose="020B0604020202020204" pitchFamily="34" charset="0"/>
              </a:rPr>
              <a:t>决定</a:t>
            </a:r>
            <a:endParaRPr lang="en-US" altLang="zh-CN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1981200" y="3733800"/>
            <a:ext cx="5591175" cy="2878138"/>
            <a:chOff x="2254" y="2352"/>
            <a:chExt cx="3522" cy="1813"/>
          </a:xfrm>
        </p:grpSpPr>
        <p:sp>
          <p:nvSpPr>
            <p:cNvPr id="6152" name="Text Box 7"/>
            <p:cNvSpPr txBox="1">
              <a:spLocks noChangeArrowheads="1"/>
            </p:cNvSpPr>
            <p:nvPr/>
          </p:nvSpPr>
          <p:spPr bwMode="auto">
            <a:xfrm>
              <a:off x="4704" y="2736"/>
              <a:ext cx="1072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3300"/>
                  </a:solidFill>
                  <a:cs typeface="Times New Roman" panose="02020603050405020304" pitchFamily="18" charset="0"/>
                </a:rPr>
                <a:t>变化最慢的方向</a:t>
              </a:r>
              <a:endParaRPr lang="ru-RU" sz="1600" dirty="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153" name="Text Box 8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33CC"/>
                  </a:solidFill>
                  <a:cs typeface="Times New Roman" panose="02020603050405020304" pitchFamily="18" charset="0"/>
                </a:rPr>
                <a:t>变化最快的方向</a:t>
              </a:r>
              <a:endParaRPr lang="ru-RU" sz="1600" dirty="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6154" name="Oval 9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5" name="Line 10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tailEnd type="stealth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6" name="Line 11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stealth" w="med" len="lg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7" name="AutoShape 12"/>
            <p:cNvSpPr/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8" name="AutoShape 13"/>
            <p:cNvSpPr/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59" name="Rectangle 14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160" name="Rectangle 15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257800" y="6629400"/>
            <a:ext cx="74676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300" kern="0" dirty="0">
                <a:solidFill>
                  <a:srgbClr val="000000"/>
                </a:solidFill>
              </a:rPr>
              <a:t>Slide adapted form Darya </a:t>
            </a:r>
            <a:r>
              <a:rPr lang="en-US" sz="1300" kern="0" dirty="0" err="1">
                <a:solidFill>
                  <a:srgbClr val="000000"/>
                </a:solidFill>
              </a:rPr>
              <a:t>Frolova</a:t>
            </a:r>
            <a:r>
              <a:rPr lang="en-US" sz="1300" kern="0" dirty="0">
                <a:solidFill>
                  <a:srgbClr val="000000"/>
                </a:solidFill>
              </a:rPr>
              <a:t>, Denis </a:t>
            </a:r>
            <a:r>
              <a:rPr lang="en-US" sz="1300" kern="0" dirty="0" err="1">
                <a:solidFill>
                  <a:srgbClr val="000000"/>
                </a:solidFill>
              </a:rPr>
              <a:t>Simakov</a:t>
            </a:r>
            <a:r>
              <a:rPr lang="en-US" sz="1300" kern="0" dirty="0">
                <a:solidFill>
                  <a:srgbClr val="000000"/>
                </a:solidFill>
              </a:rPr>
              <a:t>.</a:t>
            </a:r>
            <a:endParaRPr lang="en-US" sz="13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93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矩阵</a:t>
            </a:r>
            <a:r>
              <a:rPr lang="en-US" altLang="zh-CN" i="1" dirty="0"/>
              <a:t>M</a:t>
            </a:r>
            <a:r>
              <a:rPr lang="zh-CN" altLang="en-US" dirty="0"/>
              <a:t>的含义</a:t>
            </a:r>
            <a:endParaRPr lang="ru-RU" dirty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4999" name="Freeform 7"/>
          <p:cNvSpPr/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000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5529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都很大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b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沿任意方向都增加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75530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387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都很小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沿任何方向都是不变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75531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75532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75533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</a:t>
            </a:r>
            <a:r>
              <a:rPr lang="en-US" sz="24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区域</a:t>
            </a:r>
            <a:endParaRPr lang="ru-RU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512190" y="1292553"/>
            <a:ext cx="80010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根据矩阵</a:t>
            </a:r>
            <a:r>
              <a:rPr lang="en-US" altLang="zh-CN" sz="2800" i="1" dirty="0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特征值将图像点分类：</a:t>
            </a:r>
            <a:endParaRPr lang="ru-RU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75535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5536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5537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75538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522" grpId="0" animBg="1"/>
      <p:bldP spid="875529" grpId="0"/>
      <p:bldP spid="875530" grpId="0"/>
      <p:bldP spid="875531" grpId="0"/>
      <p:bldP spid="875532" grpId="0"/>
      <p:bldP spid="875533" grpId="0"/>
      <p:bldP spid="875535" grpId="0" animBg="1"/>
      <p:bldP spid="875536" grpId="0" animBg="1"/>
      <p:bldP spid="875537" grpId="0" animBg="1"/>
      <p:bldP spid="8755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 </a:t>
            </a:r>
            <a:r>
              <a:rPr lang="zh-CN" altLang="en-US" dirty="0"/>
              <a:t>角点响应函数</a:t>
            </a:r>
            <a:endParaRPr lang="en-US" dirty="0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3" name="Freeform 4"/>
          <p:cNvSpPr/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4" name="AutoShape 5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3962400" y="5181600"/>
            <a:ext cx="1219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区域</a:t>
            </a:r>
            <a:endParaRPr lang="ru-RU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0" name="Oval 11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1" name="Oval 12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3" name="Rectangle 14"/>
          <p:cNvSpPr>
            <a:spLocks noChangeArrowheads="1"/>
          </p:cNvSpPr>
          <p:nvPr/>
        </p:nvSpPr>
        <p:spPr bwMode="auto">
          <a:xfrm>
            <a:off x="4899025" y="4714875"/>
            <a:ext cx="92685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|R|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小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184" name="Line 15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170" name="Object 16"/>
          <p:cNvGraphicFramePr>
            <a:graphicFrameLocks noChangeAspect="1"/>
          </p:cNvGraphicFramePr>
          <p:nvPr/>
        </p:nvGraphicFramePr>
        <p:xfrm>
          <a:off x="979766" y="1130987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" name="Equation" r:id="rId1" imgW="68275200" imgH="5486400" progId="Equation.3">
                  <p:embed/>
                </p:oleObj>
              </mc:Choice>
              <mc:Fallback>
                <p:oleObj name="Equation" r:id="rId1" imgW="68275200" imgH="548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766" y="1130987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1006475" y="1828800"/>
            <a:ext cx="219739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: </a:t>
            </a:r>
            <a:r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常量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(0.04 to 0.06)</a:t>
            </a:r>
            <a:endParaRPr lang="el-G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01763"/>
            <a:ext cx="8229600" cy="4525962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算法步骤：</a:t>
            </a:r>
            <a:endParaRPr lang="en-US" dirty="0"/>
          </a:p>
          <a:p>
            <a:pPr lvl="1"/>
            <a:r>
              <a:rPr lang="zh-CN" altLang="en-US" dirty="0"/>
              <a:t>设定窗口，计算矩阵</a:t>
            </a:r>
            <a:r>
              <a:rPr lang="en-US" altLang="zh-CN" i="1" dirty="0"/>
              <a:t>M</a:t>
            </a:r>
            <a:r>
              <a:rPr lang="zh-CN" altLang="en-US" dirty="0"/>
              <a:t>得到整个图像的响应值</a:t>
            </a:r>
            <a:r>
              <a:rPr lang="en-US" altLang="zh-CN" i="1" dirty="0"/>
              <a:t>R</a:t>
            </a:r>
            <a:endParaRPr lang="en-US" dirty="0"/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zh-CN" altLang="en-US" dirty="0"/>
              <a:t>找出具有较大响应值得点</a:t>
            </a:r>
            <a:r>
              <a:rPr lang="en-US" dirty="0"/>
              <a:t> (</a:t>
            </a:r>
            <a:r>
              <a:rPr lang="en-US" i="1" dirty="0"/>
              <a:t>R </a:t>
            </a:r>
            <a:r>
              <a:rPr lang="en-US" dirty="0"/>
              <a:t>&gt; threshold)</a:t>
            </a:r>
            <a:endParaRPr lang="en-US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确定</a:t>
            </a:r>
            <a:r>
              <a:rPr lang="en-US" altLang="zh-CN" i="1" dirty="0"/>
              <a:t>R</a:t>
            </a:r>
            <a:r>
              <a:rPr lang="zh-CN" altLang="en-US" dirty="0"/>
              <a:t>局部极值</a:t>
            </a:r>
            <a:endParaRPr lang="ru-RU" i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zh-CN" sz="3600" dirty="0"/>
              <a:t>5.2.Harris</a:t>
            </a:r>
            <a:r>
              <a:rPr lang="zh-CN" altLang="en-US" sz="3600" dirty="0"/>
              <a:t>角点检测</a:t>
            </a:r>
            <a:r>
              <a:rPr lang="en-US" altLang="zh-CN" sz="3600" dirty="0"/>
              <a:t>—</a:t>
            </a:r>
            <a:r>
              <a:rPr lang="zh-CN" altLang="en-US" sz="3600" dirty="0"/>
              <a:t>流程</a:t>
            </a:r>
            <a:endParaRPr lang="ru-RU" sz="3600" b="1" dirty="0"/>
          </a:p>
        </p:txBody>
      </p:sp>
      <p:pic>
        <p:nvPicPr>
          <p:cNvPr id="87043" name="Picture 3" descr="cows_step0"/>
          <p:cNvPicPr>
            <a:picLocks noChangeAspect="1" noChangeArrowheads="1"/>
          </p:cNvPicPr>
          <p:nvPr/>
        </p:nvPicPr>
        <p:blipFill>
          <a:blip r:embed="rId1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371600" y="6553200"/>
            <a:ext cx="74676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600" kern="0" dirty="0">
                <a:solidFill>
                  <a:srgbClr val="000000"/>
                </a:solidFill>
              </a:rPr>
              <a:t>Slide adapted fr</a:t>
            </a:r>
            <a:r>
              <a:rPr lang="en-US" altLang="zh-CN" sz="1600" kern="0" dirty="0">
                <a:solidFill>
                  <a:srgbClr val="000000"/>
                </a:solidFill>
              </a:rPr>
              <a:t>o</a:t>
            </a:r>
            <a:r>
              <a:rPr lang="en-US" sz="1600" kern="0" dirty="0">
                <a:solidFill>
                  <a:srgbClr val="000000"/>
                </a:solidFill>
              </a:rPr>
              <a:t>m Darya </a:t>
            </a:r>
            <a:r>
              <a:rPr lang="en-US" sz="1600" kern="0" dirty="0" err="1">
                <a:solidFill>
                  <a:srgbClr val="000000"/>
                </a:solidFill>
              </a:rPr>
              <a:t>Frolova</a:t>
            </a:r>
            <a:r>
              <a:rPr lang="en-US" sz="1600" kern="0" dirty="0">
                <a:solidFill>
                  <a:srgbClr val="000000"/>
                </a:solidFill>
              </a:rPr>
              <a:t>, Denis </a:t>
            </a:r>
            <a:r>
              <a:rPr lang="en-US" sz="1600" kern="0" dirty="0" err="1">
                <a:solidFill>
                  <a:srgbClr val="000000"/>
                </a:solidFill>
              </a:rPr>
              <a:t>Simakov</a:t>
            </a:r>
            <a:r>
              <a:rPr lang="en-US" sz="1600" kern="0" dirty="0">
                <a:solidFill>
                  <a:srgbClr val="000000"/>
                </a:solidFill>
              </a:rPr>
              <a:t>, Weizmann Institute.</a:t>
            </a:r>
            <a:endParaRPr lang="en-US" sz="16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zh-CN" sz="3600" dirty="0"/>
              <a:t>5.2.Harris</a:t>
            </a:r>
            <a:r>
              <a:rPr lang="zh-CN" altLang="en-US" sz="3600" dirty="0"/>
              <a:t>角点检测</a:t>
            </a:r>
            <a:r>
              <a:rPr lang="en-US" altLang="zh-CN" sz="3600" dirty="0"/>
              <a:t>—</a:t>
            </a:r>
            <a:r>
              <a:rPr lang="zh-CN" altLang="en-US" sz="3600" dirty="0"/>
              <a:t>流程</a:t>
            </a:r>
            <a:endParaRPr lang="ru-RU" sz="3600" b="1" dirty="0"/>
          </a:p>
        </p:txBody>
      </p:sp>
      <p:pic>
        <p:nvPicPr>
          <p:cNvPr id="88067" name="Picture 3" descr="cows_step1_corner_response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828675" y="635000"/>
            <a:ext cx="1635384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计算响应</a:t>
            </a: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ru-RU" sz="28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难于匹配</a:t>
            </a:r>
            <a:endParaRPr lang="en-US" dirty="0"/>
          </a:p>
        </p:txBody>
      </p:sp>
      <p:pic>
        <p:nvPicPr>
          <p:cNvPr id="18435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2900" y="1762125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4191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anose="020B0604020202020204" pitchFamily="34" charset="0"/>
              </a:rPr>
              <a:t>by </a:t>
            </a:r>
            <a:r>
              <a:rPr lang="en-US" sz="1600" b="0">
                <a:latin typeface="Arial" panose="020B0604020202020204" pitchFamily="34" charset="0"/>
                <a:hlinkClick r:id="rId2"/>
              </a:rPr>
              <a:t>Diva Sian</a:t>
            </a:r>
            <a:endParaRPr lang="en-US" sz="1600" b="0">
              <a:latin typeface="Arial" panose="020B0604020202020204" pitchFamily="34" charset="0"/>
            </a:endParaRPr>
          </a:p>
        </p:txBody>
      </p:sp>
      <p:pic>
        <p:nvPicPr>
          <p:cNvPr id="1843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4850" y="1795463"/>
            <a:ext cx="417195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48768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anose="020B0604020202020204" pitchFamily="34" charset="0"/>
              </a:rPr>
              <a:t>by </a:t>
            </a:r>
            <a:r>
              <a:rPr lang="en-US" sz="1600" b="0">
                <a:latin typeface="Arial" panose="020B0604020202020204" pitchFamily="34" charset="0"/>
                <a:hlinkClick r:id="rId4"/>
              </a:rPr>
              <a:t>scgbt</a:t>
            </a:r>
            <a:endParaRPr lang="en-US" sz="16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zh-CN" sz="3600" dirty="0"/>
              <a:t>5.2.Harris</a:t>
            </a:r>
            <a:r>
              <a:rPr lang="zh-CN" altLang="en-US" sz="3600" dirty="0"/>
              <a:t>角点检测</a:t>
            </a:r>
            <a:r>
              <a:rPr lang="en-US" altLang="zh-CN" sz="3600" dirty="0"/>
              <a:t>—</a:t>
            </a:r>
            <a:r>
              <a:rPr lang="zh-CN" altLang="en-US" sz="3600" dirty="0"/>
              <a:t>流程</a:t>
            </a:r>
            <a:endParaRPr lang="ru-RU" sz="3600" b="1" dirty="0"/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838200" y="635000"/>
            <a:ext cx="4751622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找出响应值大的点：</a:t>
            </a: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R&gt;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ru-RU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92" name="Picture 4" descr="cows_step2_thresh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zh-CN" sz="3600" dirty="0"/>
              <a:t>5.2.Harris</a:t>
            </a:r>
            <a:r>
              <a:rPr lang="zh-CN" altLang="en-US" sz="3600" dirty="0"/>
              <a:t>角点检测</a:t>
            </a:r>
            <a:r>
              <a:rPr lang="en-US" altLang="zh-CN" sz="3600" dirty="0"/>
              <a:t>—</a:t>
            </a:r>
            <a:r>
              <a:rPr lang="zh-CN" altLang="en-US" sz="3600" dirty="0"/>
              <a:t>流程</a:t>
            </a:r>
            <a:endParaRPr lang="ru-RU" sz="3600" b="1" dirty="0"/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838200" y="635000"/>
            <a:ext cx="221887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局部极值点</a:t>
            </a:r>
            <a:endParaRPr lang="ru-RU" sz="28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116" name="Picture 4" descr="cows_step3_thresh&amp;max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  <a:lum bright="24000" contrast="72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5.2.Harris</a:t>
            </a:r>
            <a:r>
              <a:rPr lang="zh-CN" altLang="en-US" sz="4000" dirty="0"/>
              <a:t>角点检测</a:t>
            </a:r>
            <a:r>
              <a:rPr lang="en-US" altLang="zh-CN" sz="4000" dirty="0"/>
              <a:t>—</a:t>
            </a:r>
            <a:r>
              <a:rPr lang="zh-CN" altLang="en-US" sz="4000" dirty="0"/>
              <a:t>流程</a:t>
            </a:r>
            <a:endParaRPr lang="ru-RU" sz="4000" b="1" dirty="0"/>
          </a:p>
        </p:txBody>
      </p:sp>
      <p:pic>
        <p:nvPicPr>
          <p:cNvPr id="91139" name="Picture 3" descr="cows_step4_harris"/>
          <p:cNvPicPr>
            <a:picLocks noChangeAspect="1" noChangeArrowheads="1"/>
          </p:cNvPicPr>
          <p:nvPr/>
        </p:nvPicPr>
        <p:blipFill>
          <a:blip r:embed="rId1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特性</a:t>
            </a:r>
            <a:endParaRPr lang="ru-RU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00163"/>
            <a:ext cx="8229600" cy="587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旋转不变性</a:t>
            </a:r>
            <a:endParaRPr lang="ru-RU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2667000" y="2519363"/>
            <a:ext cx="685800" cy="685800"/>
            <a:chOff x="1248" y="1584"/>
            <a:chExt cx="1536" cy="1248"/>
          </a:xfrm>
        </p:grpSpPr>
        <p:sp>
          <p:nvSpPr>
            <p:cNvPr id="93203" name="Rectangle 5"/>
            <p:cNvSpPr>
              <a:spLocks noChangeArrowheads="1"/>
            </p:cNvSpPr>
            <p:nvPr/>
          </p:nvSpPr>
          <p:spPr bwMode="auto">
            <a:xfrm>
              <a:off x="1248" y="1584"/>
              <a:ext cx="1536" cy="12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204" name="Freeform 6"/>
            <p:cNvSpPr/>
            <p:nvPr/>
          </p:nvSpPr>
          <p:spPr bwMode="auto">
            <a:xfrm>
              <a:off x="1680" y="2016"/>
              <a:ext cx="1104" cy="816"/>
            </a:xfrm>
            <a:custGeom>
              <a:avLst/>
              <a:gdLst>
                <a:gd name="T0" fmla="*/ 0 w 720"/>
                <a:gd name="T1" fmla="*/ 816 h 528"/>
                <a:gd name="T2" fmla="*/ 74 w 720"/>
                <a:gd name="T3" fmla="*/ 0 h 528"/>
                <a:gd name="T4" fmla="*/ 1104 w 720"/>
                <a:gd name="T5" fmla="*/ 519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5105400" y="2519363"/>
            <a:ext cx="685800" cy="700087"/>
            <a:chOff x="2928" y="1776"/>
            <a:chExt cx="432" cy="441"/>
          </a:xfrm>
        </p:grpSpPr>
        <p:sp>
          <p:nvSpPr>
            <p:cNvPr id="93201" name="Rectangle 8"/>
            <p:cNvSpPr>
              <a:spLocks noChangeArrowheads="1"/>
            </p:cNvSpPr>
            <p:nvPr/>
          </p:nvSpPr>
          <p:spPr bwMode="auto">
            <a:xfrm>
              <a:off x="2928" y="1776"/>
              <a:ext cx="432" cy="432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202" name="Freeform 9"/>
            <p:cNvSpPr/>
            <p:nvPr/>
          </p:nvSpPr>
          <p:spPr bwMode="auto">
            <a:xfrm rot="3029958">
              <a:off x="2987" y="1873"/>
              <a:ext cx="364" cy="323"/>
            </a:xfrm>
            <a:custGeom>
              <a:avLst/>
              <a:gdLst>
                <a:gd name="T0" fmla="*/ 0 w 720"/>
                <a:gd name="T1" fmla="*/ 323 h 528"/>
                <a:gd name="T2" fmla="*/ 24 w 720"/>
                <a:gd name="T3" fmla="*/ 0 h 528"/>
                <a:gd name="T4" fmla="*/ 364 w 720"/>
                <a:gd name="T5" fmla="*/ 206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3190" name="AutoShape 10"/>
          <p:cNvSpPr>
            <a:spLocks noChangeArrowheads="1"/>
          </p:cNvSpPr>
          <p:nvPr/>
        </p:nvSpPr>
        <p:spPr bwMode="auto">
          <a:xfrm>
            <a:off x="3886200" y="2747963"/>
            <a:ext cx="762000" cy="762000"/>
          </a:xfrm>
          <a:custGeom>
            <a:avLst/>
            <a:gdLst>
              <a:gd name="T0" fmla="*/ 20161252 w 21600"/>
              <a:gd name="T1" fmla="*/ 0 h 21600"/>
              <a:gd name="T2" fmla="*/ 0 w 21600"/>
              <a:gd name="T3" fmla="*/ 13440833 h 21600"/>
              <a:gd name="T4" fmla="*/ 20161252 w 21600"/>
              <a:gd name="T5" fmla="*/ 26881666 h 21600"/>
              <a:gd name="T6" fmla="*/ 26881666 w 21600"/>
              <a:gd name="T7" fmla="*/ 1344083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3191" name="Text Box 11"/>
          <p:cNvSpPr txBox="1">
            <a:spLocks noChangeArrowheads="1"/>
          </p:cNvSpPr>
          <p:nvPr/>
        </p:nvSpPr>
        <p:spPr bwMode="auto">
          <a:xfrm>
            <a:off x="1905000" y="4394200"/>
            <a:ext cx="655478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椭圆旋转形状不变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(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例如：特征值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椭圆长短轴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" name="Group 12"/>
          <p:cNvGrpSpPr/>
          <p:nvPr/>
        </p:nvGrpSpPr>
        <p:grpSpPr bwMode="auto">
          <a:xfrm rot="-1269191">
            <a:off x="2590800" y="3662363"/>
            <a:ext cx="927100" cy="365125"/>
            <a:chOff x="1536" y="2496"/>
            <a:chExt cx="1152" cy="384"/>
          </a:xfrm>
        </p:grpSpPr>
        <p:sp>
          <p:nvSpPr>
            <p:cNvPr id="93198" name="Oval 13"/>
            <p:cNvSpPr>
              <a:spLocks noChangeArrowheads="1"/>
            </p:cNvSpPr>
            <p:nvPr/>
          </p:nvSpPr>
          <p:spPr bwMode="auto">
            <a:xfrm>
              <a:off x="1536" y="2496"/>
              <a:ext cx="1152" cy="384"/>
            </a:xfrm>
            <a:prstGeom prst="ellipse">
              <a:avLst/>
            </a:prstGeom>
            <a:solidFill>
              <a:srgbClr val="7CF6D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199" name="Line 14"/>
            <p:cNvSpPr>
              <a:spLocks noChangeShapeType="1"/>
            </p:cNvSpPr>
            <p:nvPr/>
          </p:nvSpPr>
          <p:spPr bwMode="auto">
            <a:xfrm>
              <a:off x="1536" y="26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200" name="Line 15"/>
            <p:cNvSpPr>
              <a:spLocks noChangeShapeType="1"/>
            </p:cNvSpPr>
            <p:nvPr/>
          </p:nvSpPr>
          <p:spPr bwMode="auto">
            <a:xfrm>
              <a:off x="2112" y="24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6"/>
          <p:cNvGrpSpPr/>
          <p:nvPr/>
        </p:nvGrpSpPr>
        <p:grpSpPr bwMode="auto">
          <a:xfrm rot="1035916">
            <a:off x="4953000" y="3662363"/>
            <a:ext cx="927100" cy="365125"/>
            <a:chOff x="1536" y="2496"/>
            <a:chExt cx="1152" cy="384"/>
          </a:xfrm>
        </p:grpSpPr>
        <p:sp>
          <p:nvSpPr>
            <p:cNvPr id="93195" name="Oval 17"/>
            <p:cNvSpPr>
              <a:spLocks noChangeArrowheads="1"/>
            </p:cNvSpPr>
            <p:nvPr/>
          </p:nvSpPr>
          <p:spPr bwMode="auto">
            <a:xfrm>
              <a:off x="1536" y="2496"/>
              <a:ext cx="1152" cy="384"/>
            </a:xfrm>
            <a:prstGeom prst="ellipse">
              <a:avLst/>
            </a:prstGeom>
            <a:solidFill>
              <a:srgbClr val="7CF6D3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196" name="Line 18"/>
            <p:cNvSpPr>
              <a:spLocks noChangeShapeType="1"/>
            </p:cNvSpPr>
            <p:nvPr/>
          </p:nvSpPr>
          <p:spPr bwMode="auto">
            <a:xfrm>
              <a:off x="1536" y="26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197" name="Line 19"/>
            <p:cNvSpPr>
              <a:spLocks noChangeShapeType="1"/>
            </p:cNvSpPr>
            <p:nvPr/>
          </p:nvSpPr>
          <p:spPr bwMode="auto">
            <a:xfrm>
              <a:off x="2112" y="24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3194" name="Text Box 20"/>
          <p:cNvSpPr txBox="1">
            <a:spLocks noChangeArrowheads="1"/>
          </p:cNvSpPr>
          <p:nvPr/>
        </p:nvSpPr>
        <p:spPr bwMode="auto">
          <a:xfrm>
            <a:off x="1447800" y="5338763"/>
            <a:ext cx="6324600" cy="5286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相对图像旋转具有不变性</a:t>
            </a:r>
            <a:endParaRPr lang="ru-RU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</a:t>
            </a:r>
            <a:r>
              <a:rPr lang="zh-CN" altLang="en-US" dirty="0"/>
              <a:t>特性</a:t>
            </a:r>
            <a:endParaRPr lang="ru-RU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77963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不具有图像尺度缩放不变性</a:t>
            </a:r>
            <a:endParaRPr lang="ru-RU" dirty="0"/>
          </a:p>
        </p:txBody>
      </p:sp>
      <p:sp>
        <p:nvSpPr>
          <p:cNvPr id="94212" name="Freeform 4"/>
          <p:cNvSpPr/>
          <p:nvPr/>
        </p:nvSpPr>
        <p:spPr bwMode="auto">
          <a:xfrm>
            <a:off x="7086600" y="3281363"/>
            <a:ext cx="381000" cy="330200"/>
          </a:xfrm>
          <a:custGeom>
            <a:avLst/>
            <a:gdLst>
              <a:gd name="T0" fmla="*/ 0 w 1728"/>
              <a:gd name="T1" fmla="*/ 330200 h 1264"/>
              <a:gd name="T2" fmla="*/ 21167 w 1728"/>
              <a:gd name="T3" fmla="*/ 104494 h 1264"/>
              <a:gd name="T4" fmla="*/ 95250 w 1728"/>
              <a:gd name="T5" fmla="*/ 16719 h 1264"/>
              <a:gd name="T6" fmla="*/ 232833 w 1728"/>
              <a:gd name="T7" fmla="*/ 4180 h 1264"/>
              <a:gd name="T8" fmla="*/ 381000 w 1728"/>
              <a:gd name="T9" fmla="*/ 4179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7024688" y="3176588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4" name="Freeform 6"/>
          <p:cNvSpPr/>
          <p:nvPr/>
        </p:nvSpPr>
        <p:spPr bwMode="auto">
          <a:xfrm>
            <a:off x="1295400" y="2900363"/>
            <a:ext cx="2743200" cy="2006600"/>
          </a:xfrm>
          <a:custGeom>
            <a:avLst/>
            <a:gdLst>
              <a:gd name="T0" fmla="*/ 0 w 1728"/>
              <a:gd name="T1" fmla="*/ 2006600 h 1264"/>
              <a:gd name="T2" fmla="*/ 152400 w 1728"/>
              <a:gd name="T3" fmla="*/ 635000 h 1264"/>
              <a:gd name="T4" fmla="*/ 685800 w 1728"/>
              <a:gd name="T5" fmla="*/ 101600 h 1264"/>
              <a:gd name="T6" fmla="*/ 1676400 w 1728"/>
              <a:gd name="T7" fmla="*/ 25400 h 1264"/>
              <a:gd name="T8" fmla="*/ 2743200 w 1728"/>
              <a:gd name="T9" fmla="*/ 254000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1219200" y="3459163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1600200" y="2925763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2452688" y="2711450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8" name="AutoShape 10"/>
          <p:cNvSpPr>
            <a:spLocks noChangeArrowheads="1"/>
          </p:cNvSpPr>
          <p:nvPr/>
        </p:nvSpPr>
        <p:spPr bwMode="auto">
          <a:xfrm>
            <a:off x="4800600" y="3001963"/>
            <a:ext cx="1676400" cy="838200"/>
          </a:xfrm>
          <a:custGeom>
            <a:avLst/>
            <a:gdLst>
              <a:gd name="T0" fmla="*/ 97580454 w 21600"/>
              <a:gd name="T1" fmla="*/ 0 h 21600"/>
              <a:gd name="T2" fmla="*/ 0 w 21600"/>
              <a:gd name="T3" fmla="*/ 16263407 h 21600"/>
              <a:gd name="T4" fmla="*/ 97580454 w 21600"/>
              <a:gd name="T5" fmla="*/ 32526815 h 21600"/>
              <a:gd name="T6" fmla="*/ 130107258 w 21600"/>
              <a:gd name="T7" fmla="*/ 1626340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1371600" y="5211763"/>
            <a:ext cx="1905000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所有的点都被检测为边缘</a:t>
            </a:r>
            <a:endParaRPr lang="ru-RU" sz="2000" dirty="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6781800" y="5211763"/>
            <a:ext cx="13716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3300"/>
                </a:solidFill>
                <a:cs typeface="Times New Roman" panose="02020603050405020304" pitchFamily="18" charset="0"/>
              </a:rPr>
              <a:t>角点</a:t>
            </a:r>
            <a:r>
              <a:rPr lang="en-US" sz="2400" dirty="0">
                <a:solidFill>
                  <a:srgbClr val="FF3300"/>
                </a:solidFill>
                <a:cs typeface="Times New Roman" panose="02020603050405020304" pitchFamily="18" charset="0"/>
              </a:rPr>
              <a:t> !</a:t>
            </a:r>
            <a:endParaRPr lang="ru-RU" sz="2400" dirty="0">
              <a:solidFill>
                <a:srgbClr val="FF33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如何检测尺度不变感兴趣特征点？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5.1.</a:t>
            </a:r>
            <a:r>
              <a:rPr lang="zh-CN" altLang="en-US" dirty="0"/>
              <a:t>局部特征与匹配</a:t>
            </a:r>
            <a:endParaRPr lang="en-US" altLang="zh-CN" dirty="0"/>
          </a:p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dirty="0"/>
          </a:p>
          <a:p>
            <a:r>
              <a:rPr lang="en-US" altLang="zh-CN" dirty="0">
                <a:solidFill>
                  <a:srgbClr val="D60093"/>
                </a:solidFill>
              </a:rPr>
              <a:t>5.3.</a:t>
            </a:r>
            <a:r>
              <a:rPr lang="zh-CN" altLang="en-US" dirty="0">
                <a:solidFill>
                  <a:srgbClr val="D60093"/>
                </a:solidFill>
              </a:rPr>
              <a:t>不变特征提取</a:t>
            </a:r>
            <a:endParaRPr lang="en-US" altLang="zh-CN" dirty="0">
              <a:solidFill>
                <a:srgbClr val="D60093"/>
              </a:solidFill>
            </a:endParaRPr>
          </a:p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  <a:p>
            <a:r>
              <a:rPr lang="en-US" altLang="zh-CN" dirty="0"/>
              <a:t>5.6.SIFT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/>
              <a:t>5.3.</a:t>
            </a:r>
            <a:r>
              <a:rPr lang="zh-CN" altLang="en-US" sz="4000" dirty="0"/>
              <a:t>不变特征提取</a:t>
            </a:r>
            <a:endParaRPr lang="en-US" sz="4000" dirty="0"/>
          </a:p>
        </p:txBody>
      </p:sp>
      <p:sp>
        <p:nvSpPr>
          <p:cNvPr id="14745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zh-CN" dirty="0" err="1"/>
              <a:t>如何提取尺度不变特征</a:t>
            </a:r>
            <a:r>
              <a:rPr lang="zh-CN" altLang="en-US" dirty="0"/>
              <a:t>？</a:t>
            </a:r>
            <a:endParaRPr lang="en-US" dirty="0"/>
          </a:p>
          <a:p>
            <a:pPr>
              <a:defRPr/>
            </a:pPr>
            <a:r>
              <a:rPr lang="en-US" altLang="zh-CN" dirty="0" err="1"/>
              <a:t>穷尽搜索</a:t>
            </a:r>
            <a:endParaRPr lang="en-US" dirty="0"/>
          </a:p>
          <a:p>
            <a:pPr>
              <a:defRPr/>
            </a:pPr>
            <a:r>
              <a:rPr lang="en-US" altLang="zh-CN" dirty="0" err="1"/>
              <a:t>不变性</a:t>
            </a:r>
            <a:endParaRPr lang="en-US" altLang="zh-CN" dirty="0"/>
          </a:p>
          <a:p>
            <a:pPr>
              <a:defRPr/>
            </a:pPr>
            <a:r>
              <a:rPr lang="en-US" altLang="zh-CN" dirty="0" err="1"/>
              <a:t>鲁棒性</a:t>
            </a: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穷尽搜索</a:t>
            </a:r>
            <a:endParaRPr lang="en-US" dirty="0"/>
          </a:p>
        </p:txBody>
      </p:sp>
      <p:sp>
        <p:nvSpPr>
          <p:cNvPr id="1392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多尺度方法</a:t>
            </a:r>
            <a:endParaRPr lang="en-US" dirty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186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6"/>
          <p:cNvGrpSpPr/>
          <p:nvPr/>
        </p:nvGrpSpPr>
        <p:grpSpPr bwMode="auto">
          <a:xfrm>
            <a:off x="2346325" y="2890838"/>
            <a:ext cx="73025" cy="73025"/>
            <a:chOff x="1292" y="2205"/>
            <a:chExt cx="46" cy="46"/>
          </a:xfrm>
        </p:grpSpPr>
        <p:sp>
          <p:nvSpPr>
            <p:cNvPr id="139271" name="Line 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72" name="Line 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2778125" y="4114800"/>
            <a:ext cx="73025" cy="73025"/>
            <a:chOff x="1292" y="2205"/>
            <a:chExt cx="46" cy="46"/>
          </a:xfrm>
        </p:grpSpPr>
        <p:sp>
          <p:nvSpPr>
            <p:cNvPr id="139274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75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3498850" y="2817813"/>
            <a:ext cx="73025" cy="73025"/>
            <a:chOff x="1292" y="2205"/>
            <a:chExt cx="46" cy="46"/>
          </a:xfrm>
        </p:grpSpPr>
        <p:sp>
          <p:nvSpPr>
            <p:cNvPr id="139277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78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5" name="Group 15"/>
          <p:cNvGrpSpPr/>
          <p:nvPr/>
        </p:nvGrpSpPr>
        <p:grpSpPr bwMode="auto">
          <a:xfrm>
            <a:off x="3965575" y="2927350"/>
            <a:ext cx="73025" cy="73025"/>
            <a:chOff x="1292" y="2205"/>
            <a:chExt cx="46" cy="46"/>
          </a:xfrm>
        </p:grpSpPr>
        <p:sp>
          <p:nvSpPr>
            <p:cNvPr id="139280" name="Line 1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81" name="Line 1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6" name="Group 18"/>
          <p:cNvGrpSpPr/>
          <p:nvPr/>
        </p:nvGrpSpPr>
        <p:grpSpPr bwMode="auto">
          <a:xfrm>
            <a:off x="3930650" y="3898900"/>
            <a:ext cx="73025" cy="73025"/>
            <a:chOff x="1292" y="2205"/>
            <a:chExt cx="46" cy="46"/>
          </a:xfrm>
        </p:grpSpPr>
        <p:sp>
          <p:nvSpPr>
            <p:cNvPr id="139283" name="Line 1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84" name="Line 2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7" name="Group 21"/>
          <p:cNvGrpSpPr/>
          <p:nvPr/>
        </p:nvGrpSpPr>
        <p:grpSpPr bwMode="auto">
          <a:xfrm>
            <a:off x="3822700" y="4619625"/>
            <a:ext cx="73025" cy="73025"/>
            <a:chOff x="1292" y="2205"/>
            <a:chExt cx="46" cy="46"/>
          </a:xfrm>
        </p:grpSpPr>
        <p:sp>
          <p:nvSpPr>
            <p:cNvPr id="139286" name="Line 2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87" name="Line 2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8" name="Group 24"/>
          <p:cNvGrpSpPr/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139289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90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139292" name="Line 2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93" name="Line 2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0" name="Group 30"/>
          <p:cNvGrpSpPr/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139295" name="Line 3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96" name="Line 3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139298" name="Line 3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299" name="Line 3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Group 36"/>
          <p:cNvGrpSpPr/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139301" name="Line 3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302" name="Line 3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3" name="Group 39"/>
          <p:cNvGrpSpPr/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139304" name="Line 4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305" name="Line 4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pic>
        <p:nvPicPr>
          <p:cNvPr id="59410" name="Picture 4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9411" name="Picture 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3888" y="5481638"/>
            <a:ext cx="812800" cy="8270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4" name="Group 44"/>
          <p:cNvGrpSpPr/>
          <p:nvPr/>
        </p:nvGrpSpPr>
        <p:grpSpPr bwMode="auto">
          <a:xfrm>
            <a:off x="2706688" y="2779713"/>
            <a:ext cx="73025" cy="73025"/>
            <a:chOff x="1292" y="2205"/>
            <a:chExt cx="46" cy="46"/>
          </a:xfrm>
        </p:grpSpPr>
        <p:sp>
          <p:nvSpPr>
            <p:cNvPr id="139309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310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9311" name="Rectangle 47"/>
          <p:cNvSpPr>
            <a:spLocks noChangeArrowheads="1"/>
          </p:cNvSpPr>
          <p:nvPr/>
        </p:nvSpPr>
        <p:spPr bwMode="auto">
          <a:xfrm>
            <a:off x="241776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grpSp>
        <p:nvGrpSpPr>
          <p:cNvPr id="15" name="Group 48"/>
          <p:cNvGrpSpPr/>
          <p:nvPr/>
        </p:nvGrpSpPr>
        <p:grpSpPr bwMode="auto">
          <a:xfrm>
            <a:off x="5508625" y="3173413"/>
            <a:ext cx="73025" cy="73025"/>
            <a:chOff x="1292" y="2205"/>
            <a:chExt cx="46" cy="46"/>
          </a:xfrm>
        </p:grpSpPr>
        <p:sp>
          <p:nvSpPr>
            <p:cNvPr id="139313" name="Line 4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9314" name="Line 5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9315" name="Rectangle 51"/>
          <p:cNvSpPr>
            <a:spLocks noChangeArrowheads="1"/>
          </p:cNvSpPr>
          <p:nvPr/>
        </p:nvSpPr>
        <p:spPr bwMode="auto">
          <a:xfrm>
            <a:off x="5219700" y="28892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0" y="6583363"/>
            <a:ext cx="563880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T. </a:t>
            </a:r>
            <a:r>
              <a:rPr lang="en-US" sz="1200" dirty="0" err="1">
                <a:solidFill>
                  <a:srgbClr val="000000"/>
                </a:solidFill>
              </a:rPr>
              <a:t>Tuytelaars</a:t>
            </a:r>
            <a:r>
              <a:rPr lang="en-US" sz="1200" dirty="0">
                <a:solidFill>
                  <a:srgbClr val="000000"/>
                </a:solidFill>
              </a:rPr>
              <a:t> ECCV 2006 tutorial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穷尽搜索</a:t>
            </a:r>
            <a:endParaRPr lang="en-US" dirty="0"/>
          </a:p>
        </p:txBody>
      </p:sp>
      <p:sp>
        <p:nvSpPr>
          <p:cNvPr id="1351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多尺度方法</a:t>
            </a:r>
            <a:endParaRPr lang="en-US" altLang="zh-CN" dirty="0"/>
          </a:p>
        </p:txBody>
      </p:sp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6"/>
          <p:cNvGrpSpPr/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5175" name="Line 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76" name="Line 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3" name="Group 9"/>
          <p:cNvGrpSpPr/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5178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79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5181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82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5" name="Group 15"/>
          <p:cNvGrpSpPr/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5184" name="Line 1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85" name="Line 1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6" name="Group 18"/>
          <p:cNvGrpSpPr/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5187" name="Line 1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88" name="Line 2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7" name="Group 21"/>
          <p:cNvGrpSpPr/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5190" name="Line 2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191" name="Line 2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pic>
        <p:nvPicPr>
          <p:cNvPr id="60427" name="Picture 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44"/>
          <p:cNvGrpSpPr/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5213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14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5215" name="Rectangle 4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0430" name="Picture 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03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53"/>
          <p:cNvGrpSpPr/>
          <p:nvPr/>
        </p:nvGrpSpPr>
        <p:grpSpPr bwMode="auto">
          <a:xfrm>
            <a:off x="6292850" y="2674938"/>
            <a:ext cx="73025" cy="73025"/>
            <a:chOff x="1292" y="2205"/>
            <a:chExt cx="46" cy="46"/>
          </a:xfrm>
        </p:grpSpPr>
        <p:sp>
          <p:nvSpPr>
            <p:cNvPr id="135222" name="Line 5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23" name="Line 5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0" name="Group 56"/>
          <p:cNvGrpSpPr/>
          <p:nvPr/>
        </p:nvGrpSpPr>
        <p:grpSpPr bwMode="auto">
          <a:xfrm>
            <a:off x="5500688" y="3935413"/>
            <a:ext cx="73025" cy="73025"/>
            <a:chOff x="1292" y="2205"/>
            <a:chExt cx="46" cy="46"/>
          </a:xfrm>
        </p:grpSpPr>
        <p:sp>
          <p:nvSpPr>
            <p:cNvPr id="135225" name="Line 5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26" name="Line 5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1" name="Group 59"/>
          <p:cNvGrpSpPr/>
          <p:nvPr/>
        </p:nvGrpSpPr>
        <p:grpSpPr bwMode="auto">
          <a:xfrm>
            <a:off x="6148388" y="2962275"/>
            <a:ext cx="73025" cy="73025"/>
            <a:chOff x="1292" y="2205"/>
            <a:chExt cx="46" cy="46"/>
          </a:xfrm>
        </p:grpSpPr>
        <p:sp>
          <p:nvSpPr>
            <p:cNvPr id="135228" name="Line 6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29" name="Line 6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Group 62"/>
          <p:cNvGrpSpPr/>
          <p:nvPr/>
        </p:nvGrpSpPr>
        <p:grpSpPr bwMode="auto">
          <a:xfrm>
            <a:off x="6653213" y="3430588"/>
            <a:ext cx="73025" cy="73025"/>
            <a:chOff x="1292" y="2205"/>
            <a:chExt cx="46" cy="46"/>
          </a:xfrm>
        </p:grpSpPr>
        <p:sp>
          <p:nvSpPr>
            <p:cNvPr id="135231" name="Line 6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32" name="Line 6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3" name="Group 65"/>
          <p:cNvGrpSpPr/>
          <p:nvPr/>
        </p:nvGrpSpPr>
        <p:grpSpPr bwMode="auto">
          <a:xfrm>
            <a:off x="6869113" y="4222750"/>
            <a:ext cx="73025" cy="73025"/>
            <a:chOff x="1292" y="2205"/>
            <a:chExt cx="46" cy="46"/>
          </a:xfrm>
        </p:grpSpPr>
        <p:sp>
          <p:nvSpPr>
            <p:cNvPr id="135234" name="Line 6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35" name="Line 6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4" name="Group 68"/>
          <p:cNvGrpSpPr/>
          <p:nvPr/>
        </p:nvGrpSpPr>
        <p:grpSpPr bwMode="auto">
          <a:xfrm>
            <a:off x="7121525" y="3359150"/>
            <a:ext cx="73025" cy="73025"/>
            <a:chOff x="1292" y="2205"/>
            <a:chExt cx="46" cy="46"/>
          </a:xfrm>
        </p:grpSpPr>
        <p:sp>
          <p:nvSpPr>
            <p:cNvPr id="135237" name="Line 6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38" name="Line 7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5" name="Group 71"/>
          <p:cNvGrpSpPr/>
          <p:nvPr/>
        </p:nvGrpSpPr>
        <p:grpSpPr bwMode="auto">
          <a:xfrm>
            <a:off x="5502275" y="3173413"/>
            <a:ext cx="73025" cy="73025"/>
            <a:chOff x="1292" y="2205"/>
            <a:chExt cx="46" cy="46"/>
          </a:xfrm>
        </p:grpSpPr>
        <p:sp>
          <p:nvSpPr>
            <p:cNvPr id="135240" name="Line 7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5241" name="Line 7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5242" name="Rectangle 74"/>
          <p:cNvSpPr>
            <a:spLocks noChangeArrowheads="1"/>
          </p:cNvSpPr>
          <p:nvPr/>
        </p:nvSpPr>
        <p:spPr bwMode="auto">
          <a:xfrm>
            <a:off x="5140325" y="2781300"/>
            <a:ext cx="792163" cy="828675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0439" name="Picture 7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5150" y="5335588"/>
            <a:ext cx="908050" cy="973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无法匹配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600" b="0" dirty="0">
                <a:latin typeface="Arial" panose="020B0604020202020204" pitchFamily="34" charset="0"/>
              </a:rPr>
              <a:t>祝融号</a:t>
            </a:r>
            <a:r>
              <a:rPr lang="zh-CN" altLang="en-US" sz="1600" dirty="0">
                <a:latin typeface="Arial" panose="020B0604020202020204" pitchFamily="34" charset="0"/>
              </a:rPr>
              <a:t>火星漫游车图片</a:t>
            </a:r>
            <a:endParaRPr lang="en-US" sz="1600" b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穷尽搜索</a:t>
            </a:r>
            <a:endParaRPr lang="en-US" dirty="0"/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多尺度方法</a:t>
            </a:r>
            <a:endParaRPr lang="en-US" altLang="zh-CN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/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6198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199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6201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02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/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6204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05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/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6207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08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6210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11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/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6213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14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pic>
        <p:nvPicPr>
          <p:cNvPr id="61451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/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6217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18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6219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1454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503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/>
          <p:nvPr/>
        </p:nvGrpSpPr>
        <p:grpSpPr bwMode="auto">
          <a:xfrm>
            <a:off x="6292850" y="2674938"/>
            <a:ext cx="73025" cy="73025"/>
            <a:chOff x="1292" y="2205"/>
            <a:chExt cx="46" cy="46"/>
          </a:xfrm>
        </p:grpSpPr>
        <p:sp>
          <p:nvSpPr>
            <p:cNvPr id="136222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23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/>
          <p:nvPr/>
        </p:nvGrpSpPr>
        <p:grpSpPr bwMode="auto">
          <a:xfrm>
            <a:off x="5500688" y="3935413"/>
            <a:ext cx="73025" cy="73025"/>
            <a:chOff x="1292" y="2205"/>
            <a:chExt cx="46" cy="46"/>
          </a:xfrm>
        </p:grpSpPr>
        <p:sp>
          <p:nvSpPr>
            <p:cNvPr id="136225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26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/>
          <p:nvPr/>
        </p:nvGrpSpPr>
        <p:grpSpPr bwMode="auto">
          <a:xfrm>
            <a:off x="6148388" y="2962275"/>
            <a:ext cx="73025" cy="73025"/>
            <a:chOff x="1292" y="2205"/>
            <a:chExt cx="46" cy="46"/>
          </a:xfrm>
        </p:grpSpPr>
        <p:sp>
          <p:nvSpPr>
            <p:cNvPr id="136228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29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/>
          <p:nvPr/>
        </p:nvGrpSpPr>
        <p:grpSpPr bwMode="auto">
          <a:xfrm>
            <a:off x="6653213" y="3430588"/>
            <a:ext cx="73025" cy="73025"/>
            <a:chOff x="1292" y="2205"/>
            <a:chExt cx="46" cy="46"/>
          </a:xfrm>
        </p:grpSpPr>
        <p:sp>
          <p:nvSpPr>
            <p:cNvPr id="136231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32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/>
          <p:nvPr/>
        </p:nvGrpSpPr>
        <p:grpSpPr bwMode="auto">
          <a:xfrm>
            <a:off x="6869113" y="4222750"/>
            <a:ext cx="73025" cy="73025"/>
            <a:chOff x="1292" y="2205"/>
            <a:chExt cx="46" cy="46"/>
          </a:xfrm>
        </p:grpSpPr>
        <p:sp>
          <p:nvSpPr>
            <p:cNvPr id="136234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35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/>
          <p:nvPr/>
        </p:nvGrpSpPr>
        <p:grpSpPr bwMode="auto">
          <a:xfrm>
            <a:off x="7121525" y="3359150"/>
            <a:ext cx="73025" cy="73025"/>
            <a:chOff x="1292" y="2205"/>
            <a:chExt cx="46" cy="46"/>
          </a:xfrm>
        </p:grpSpPr>
        <p:sp>
          <p:nvSpPr>
            <p:cNvPr id="136237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38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/>
          <p:nvPr/>
        </p:nvGrpSpPr>
        <p:grpSpPr bwMode="auto">
          <a:xfrm>
            <a:off x="5502275" y="3173413"/>
            <a:ext cx="73025" cy="73025"/>
            <a:chOff x="1292" y="2205"/>
            <a:chExt cx="46" cy="46"/>
          </a:xfrm>
        </p:grpSpPr>
        <p:sp>
          <p:nvSpPr>
            <p:cNvPr id="136240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6241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6242" name="Rectangle 50"/>
          <p:cNvSpPr>
            <a:spLocks noChangeArrowheads="1"/>
          </p:cNvSpPr>
          <p:nvPr/>
        </p:nvSpPr>
        <p:spPr bwMode="auto">
          <a:xfrm>
            <a:off x="5032375" y="2673350"/>
            <a:ext cx="1044575" cy="1044575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1463" name="Picture 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5300" y="5300663"/>
            <a:ext cx="1077913" cy="1152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穷尽搜索</a:t>
            </a:r>
            <a:endParaRPr lang="en-US" dirty="0"/>
          </a:p>
        </p:txBody>
      </p:sp>
      <p:sp>
        <p:nvSpPr>
          <p:cNvPr id="13721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多尺度方法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/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7222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23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722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2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/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7228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29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/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7231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32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7234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35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/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7237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38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pic>
        <p:nvPicPr>
          <p:cNvPr id="62475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/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7241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42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7243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2478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/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137246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47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/>
          <p:nvPr/>
        </p:nvGrpSpPr>
        <p:grpSpPr bwMode="auto">
          <a:xfrm>
            <a:off x="5505450" y="3176588"/>
            <a:ext cx="73025" cy="73025"/>
            <a:chOff x="1292" y="2205"/>
            <a:chExt cx="46" cy="46"/>
          </a:xfrm>
        </p:grpSpPr>
        <p:sp>
          <p:nvSpPr>
            <p:cNvPr id="137249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50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/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137252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53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/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137255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56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/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137258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59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/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137261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62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/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137264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37265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137266" name="Rectangle 50"/>
          <p:cNvSpPr>
            <a:spLocks noChangeArrowheads="1"/>
          </p:cNvSpPr>
          <p:nvPr/>
        </p:nvSpPr>
        <p:spPr bwMode="auto">
          <a:xfrm>
            <a:off x="4930775" y="2601913"/>
            <a:ext cx="1189038" cy="1223962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62487" name="Picture 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7650" y="5121275"/>
            <a:ext cx="1439863" cy="14398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不变性</a:t>
            </a:r>
            <a:endParaRPr lang="en-US" dirty="0"/>
          </a:p>
        </p:txBody>
      </p:sp>
      <p:sp>
        <p:nvSpPr>
          <p:cNvPr id="2426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从各图像中独立提取图像块</a:t>
            </a: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/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242694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695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242697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698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/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242700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01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/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242703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04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/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242706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07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/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242709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10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pic>
        <p:nvPicPr>
          <p:cNvPr id="242711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/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242713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14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242715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242716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/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242718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19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/>
          <p:nvPr/>
        </p:nvGrpSpPr>
        <p:grpSpPr bwMode="auto">
          <a:xfrm>
            <a:off x="5505450" y="3176588"/>
            <a:ext cx="73025" cy="73025"/>
            <a:chOff x="1292" y="2205"/>
            <a:chExt cx="46" cy="46"/>
          </a:xfrm>
        </p:grpSpPr>
        <p:sp>
          <p:nvSpPr>
            <p:cNvPr id="242721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22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/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242724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25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/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242727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28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/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242730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31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/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242733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34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/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242736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42737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+mn-cs"/>
              </a:endParaRPr>
            </a:p>
          </p:txBody>
        </p:sp>
      </p:grpSp>
      <p:sp>
        <p:nvSpPr>
          <p:cNvPr id="242738" name="Rectangle 50"/>
          <p:cNvSpPr>
            <a:spLocks noChangeArrowheads="1"/>
          </p:cNvSpPr>
          <p:nvPr/>
        </p:nvSpPr>
        <p:spPr bwMode="auto">
          <a:xfrm>
            <a:off x="4930775" y="2601913"/>
            <a:ext cx="1189038" cy="1223962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  <p:pic>
        <p:nvPicPr>
          <p:cNvPr id="242739" name="Picture 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7650" y="5121275"/>
            <a:ext cx="1439863" cy="14398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42740" name="Line 52"/>
          <p:cNvSpPr>
            <a:spLocks noChangeShapeType="1"/>
          </p:cNvSpPr>
          <p:nvPr/>
        </p:nvSpPr>
        <p:spPr bwMode="auto">
          <a:xfrm>
            <a:off x="4643438" y="2060575"/>
            <a:ext cx="0" cy="4797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15" grpId="0" animBg="1"/>
      <p:bldP spid="242715" grpId="1" animBg="1"/>
      <p:bldP spid="2427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ru-RU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方案：</a:t>
            </a:r>
            <a:endParaRPr lang="en-US" sz="2400" dirty="0"/>
          </a:p>
          <a:p>
            <a:pPr lvl="1"/>
            <a:r>
              <a:rPr lang="zh-CN" altLang="en-US" sz="2400" dirty="0"/>
              <a:t>设计一个具有尺度不变性的关于区域的函数</a:t>
            </a:r>
            <a:r>
              <a:rPr lang="en-US" sz="2400" dirty="0"/>
              <a:t> (</a:t>
            </a:r>
            <a:r>
              <a:rPr lang="zh-CN" altLang="en-US" sz="2400" dirty="0"/>
              <a:t>即使图像的尺度不同，对应区域响应值相同</a:t>
            </a:r>
            <a:r>
              <a:rPr lang="en-US" altLang="zh-CN" sz="2400" dirty="0"/>
              <a:t>)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042848" y="2608792"/>
            <a:ext cx="5500952" cy="70788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举例：平均强度。对于不同尺度相对应的区域，平均强度相同。</a:t>
            </a:r>
            <a:endParaRPr lang="ru-RU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892554" y="5089525"/>
            <a:ext cx="1296988" cy="625475"/>
            <a:chOff x="2452" y="2342"/>
            <a:chExt cx="817" cy="394"/>
          </a:xfrm>
        </p:grpSpPr>
        <p:sp>
          <p:nvSpPr>
            <p:cNvPr id="101397" name="AutoShape 6"/>
            <p:cNvSpPr>
              <a:spLocks noChangeArrowheads="1"/>
            </p:cNvSpPr>
            <p:nvPr/>
          </p:nvSpPr>
          <p:spPr bwMode="auto">
            <a:xfrm>
              <a:off x="2688" y="2544"/>
              <a:ext cx="384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8" name="Text Box 7"/>
            <p:cNvSpPr txBox="1">
              <a:spLocks noChangeArrowheads="1"/>
            </p:cNvSpPr>
            <p:nvPr/>
          </p:nvSpPr>
          <p:spPr bwMode="auto">
            <a:xfrm>
              <a:off x="2452" y="2342"/>
              <a:ext cx="817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尺度</a:t>
              </a:r>
              <a:r>
                <a: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1/2</a:t>
              </a:r>
              <a:endParaRPr lang="ru-RU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685800" y="3505200"/>
            <a:ext cx="73152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对于图像中的点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，可以考虑区域大小（块宽度）的函数</a:t>
            </a:r>
            <a:b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>
            <a:off x="76200" y="4621213"/>
            <a:ext cx="3638552" cy="2027237"/>
            <a:chOff x="48" y="3055"/>
            <a:chExt cx="2292" cy="1277"/>
          </a:xfrm>
        </p:grpSpPr>
        <p:sp>
          <p:nvSpPr>
            <p:cNvPr id="101391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2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3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94" name="Text Box 13"/>
            <p:cNvSpPr txBox="1">
              <a:spLocks noChangeArrowheads="1"/>
            </p:cNvSpPr>
            <p:nvPr/>
          </p:nvSpPr>
          <p:spPr bwMode="auto">
            <a:xfrm>
              <a:off x="1577" y="4080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区域大小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95" name="Text Box 14"/>
            <p:cNvSpPr txBox="1">
              <a:spLocks noChangeArrowheads="1"/>
            </p:cNvSpPr>
            <p:nvPr/>
          </p:nvSpPr>
          <p:spPr bwMode="auto">
            <a:xfrm>
              <a:off x="1387" y="3055"/>
              <a:ext cx="561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</a:t>
              </a:r>
              <a:r>
                <a:rPr 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96" name="Freeform 15"/>
            <p:cNvSpPr/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6"/>
          <p:cNvGrpSpPr/>
          <p:nvPr/>
        </p:nvGrpSpPr>
        <p:grpSpPr bwMode="auto">
          <a:xfrm>
            <a:off x="5391155" y="4632325"/>
            <a:ext cx="3636965" cy="2000250"/>
            <a:chOff x="3396" y="3072"/>
            <a:chExt cx="2291" cy="1260"/>
          </a:xfrm>
        </p:grpSpPr>
        <p:sp>
          <p:nvSpPr>
            <p:cNvPr id="101385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86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87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88" name="Text Box 20"/>
            <p:cNvSpPr txBox="1">
              <a:spLocks noChangeArrowheads="1"/>
            </p:cNvSpPr>
            <p:nvPr/>
          </p:nvSpPr>
          <p:spPr bwMode="auto">
            <a:xfrm>
              <a:off x="4924" y="4080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区域大小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89" name="Text Box 21"/>
            <p:cNvSpPr txBox="1">
              <a:spLocks noChangeArrowheads="1"/>
            </p:cNvSpPr>
            <p:nvPr/>
          </p:nvSpPr>
          <p:spPr bwMode="auto">
            <a:xfrm>
              <a:off x="4843" y="3103"/>
              <a:ext cx="561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</a:t>
              </a:r>
              <a:r>
                <a:rPr 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390" name="Freeform 22"/>
            <p:cNvSpPr/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42 w 1632"/>
                <a:gd name="T3" fmla="*/ 40 h 568"/>
                <a:gd name="T4" fmla="*/ 136 w 1632"/>
                <a:gd name="T5" fmla="*/ 328 h 568"/>
                <a:gd name="T6" fmla="*/ 206 w 1632"/>
                <a:gd name="T7" fmla="*/ 472 h 568"/>
                <a:gd name="T8" fmla="*/ 24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ru-RU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常用方法：</a:t>
            </a:r>
            <a:endParaRPr lang="en-US" sz="2800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3892554" y="5013325"/>
            <a:ext cx="1296988" cy="625475"/>
            <a:chOff x="2452" y="2342"/>
            <a:chExt cx="817" cy="394"/>
          </a:xfrm>
        </p:grpSpPr>
        <p:sp>
          <p:nvSpPr>
            <p:cNvPr id="102430" name="AutoShape 5"/>
            <p:cNvSpPr>
              <a:spLocks noChangeArrowheads="1"/>
            </p:cNvSpPr>
            <p:nvPr/>
          </p:nvSpPr>
          <p:spPr bwMode="auto">
            <a:xfrm>
              <a:off x="2688" y="2544"/>
              <a:ext cx="384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31" name="Text Box 6"/>
            <p:cNvSpPr txBox="1">
              <a:spLocks noChangeArrowheads="1"/>
            </p:cNvSpPr>
            <p:nvPr/>
          </p:nvSpPr>
          <p:spPr bwMode="auto">
            <a:xfrm>
              <a:off x="2452" y="2342"/>
              <a:ext cx="817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尺度</a:t>
              </a:r>
              <a:r>
                <a: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1/2</a:t>
              </a:r>
              <a:endParaRPr lang="ru-RU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76200" y="4545013"/>
            <a:ext cx="3638552" cy="2027237"/>
            <a:chOff x="48" y="3055"/>
            <a:chExt cx="2292" cy="1277"/>
          </a:xfrm>
        </p:grpSpPr>
        <p:sp>
          <p:nvSpPr>
            <p:cNvPr id="102424" name="Line 8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5" name="Line 9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6" name="Text Box 10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7" name="Text Box 11"/>
            <p:cNvSpPr txBox="1">
              <a:spLocks noChangeArrowheads="1"/>
            </p:cNvSpPr>
            <p:nvPr/>
          </p:nvSpPr>
          <p:spPr bwMode="auto">
            <a:xfrm>
              <a:off x="1577" y="4080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ru-RU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区域</a:t>
              </a: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大小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8" name="Text Box 12"/>
            <p:cNvSpPr txBox="1">
              <a:spLocks noChangeArrowheads="1"/>
            </p:cNvSpPr>
            <p:nvPr/>
          </p:nvSpPr>
          <p:spPr bwMode="auto">
            <a:xfrm>
              <a:off x="1387" y="3055"/>
              <a:ext cx="561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</a:t>
              </a:r>
              <a:r>
                <a:rPr 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9" name="Freeform 13"/>
            <p:cNvSpPr/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4"/>
          <p:cNvGrpSpPr/>
          <p:nvPr/>
        </p:nvGrpSpPr>
        <p:grpSpPr bwMode="auto">
          <a:xfrm>
            <a:off x="5391154" y="4556125"/>
            <a:ext cx="3638552" cy="2000250"/>
            <a:chOff x="3396" y="3072"/>
            <a:chExt cx="2292" cy="1260"/>
          </a:xfrm>
        </p:grpSpPr>
        <p:sp>
          <p:nvSpPr>
            <p:cNvPr id="102418" name="Line 15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9" name="Line 16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0" name="Text Box 17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1" name="Text Box 18"/>
            <p:cNvSpPr txBox="1">
              <a:spLocks noChangeArrowheads="1"/>
            </p:cNvSpPr>
            <p:nvPr/>
          </p:nvSpPr>
          <p:spPr bwMode="auto">
            <a:xfrm>
              <a:off x="4925" y="4080"/>
              <a:ext cx="763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区域大小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2" name="Text Box 19"/>
            <p:cNvSpPr txBox="1">
              <a:spLocks noChangeArrowheads="1"/>
            </p:cNvSpPr>
            <p:nvPr/>
          </p:nvSpPr>
          <p:spPr bwMode="auto">
            <a:xfrm>
              <a:off x="4843" y="3103"/>
              <a:ext cx="561" cy="2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</a:t>
              </a:r>
              <a:r>
                <a:rPr lang="en-US" sz="20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endParaRPr lang="ru-RU" sz="2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23" name="Freeform 20"/>
            <p:cNvSpPr/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42 w 1632"/>
                <a:gd name="T3" fmla="*/ 40 h 568"/>
                <a:gd name="T4" fmla="*/ 136 w 1632"/>
                <a:gd name="T5" fmla="*/ 328 h 568"/>
                <a:gd name="T6" fmla="*/ 206 w 1632"/>
                <a:gd name="T7" fmla="*/ 472 h 568"/>
                <a:gd name="T8" fmla="*/ 24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6085" name="Oval 21"/>
          <p:cNvSpPr>
            <a:spLocks noChangeArrowheads="1"/>
          </p:cNvSpPr>
          <p:nvPr/>
        </p:nvSpPr>
        <p:spPr bwMode="auto">
          <a:xfrm>
            <a:off x="1295400" y="5029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6086" name="Oval 22"/>
          <p:cNvSpPr>
            <a:spLocks noChangeArrowheads="1"/>
          </p:cNvSpPr>
          <p:nvPr/>
        </p:nvSpPr>
        <p:spPr bwMode="auto">
          <a:xfrm>
            <a:off x="6157913" y="50006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6087" name="Rectangle 23"/>
          <p:cNvSpPr>
            <a:spLocks noChangeArrowheads="1"/>
          </p:cNvSpPr>
          <p:nvPr/>
        </p:nvSpPr>
        <p:spPr bwMode="auto">
          <a:xfrm>
            <a:off x="1676400" y="1751013"/>
            <a:ext cx="5654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取函数的局部最大值</a:t>
            </a:r>
            <a:endParaRPr lang="ru-RU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6088" name="Rectangle 24"/>
          <p:cNvSpPr>
            <a:spLocks noChangeArrowheads="1"/>
          </p:cNvSpPr>
          <p:nvPr/>
        </p:nvSpPr>
        <p:spPr bwMode="auto">
          <a:xfrm>
            <a:off x="1676401" y="2386013"/>
            <a:ext cx="6553200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 err="1">
                <a:solidFill>
                  <a:srgbClr val="000000"/>
                </a:solidFill>
                <a:cs typeface="Arial" panose="020B0604020202020204" pitchFamily="34" charset="0"/>
              </a:rPr>
              <a:t>观察</a:t>
            </a:r>
            <a:r>
              <a:rPr lang="zh-CN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可知：有关区域大小的函数，极值点具有尺度不变性</a:t>
            </a:r>
            <a:endParaRPr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Group 25"/>
          <p:cNvGrpSpPr/>
          <p:nvPr/>
        </p:nvGrpSpPr>
        <p:grpSpPr bwMode="auto">
          <a:xfrm>
            <a:off x="1219200" y="5181600"/>
            <a:ext cx="404813" cy="1371600"/>
            <a:chOff x="768" y="3456"/>
            <a:chExt cx="255" cy="864"/>
          </a:xfrm>
        </p:grpSpPr>
        <p:sp>
          <p:nvSpPr>
            <p:cNvPr id="102416" name="Line 26"/>
            <p:cNvSpPr>
              <a:spLocks noChangeShapeType="1"/>
            </p:cNvSpPr>
            <p:nvPr/>
          </p:nvSpPr>
          <p:spPr bwMode="auto">
            <a:xfrm>
              <a:off x="864" y="3456"/>
              <a:ext cx="0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7" name="Text Box 27"/>
            <p:cNvSpPr txBox="1">
              <a:spLocks noChangeArrowheads="1"/>
            </p:cNvSpPr>
            <p:nvPr/>
          </p:nvSpPr>
          <p:spPr bwMode="auto">
            <a:xfrm>
              <a:off x="768" y="403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24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ru-RU" sz="24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28"/>
          <p:cNvGrpSpPr/>
          <p:nvPr/>
        </p:nvGrpSpPr>
        <p:grpSpPr bwMode="auto">
          <a:xfrm>
            <a:off x="6096000" y="5181600"/>
            <a:ext cx="404813" cy="1371600"/>
            <a:chOff x="3840" y="3456"/>
            <a:chExt cx="255" cy="864"/>
          </a:xfrm>
        </p:grpSpPr>
        <p:sp>
          <p:nvSpPr>
            <p:cNvPr id="102414" name="Line 29"/>
            <p:cNvSpPr>
              <a:spLocks noChangeShapeType="1"/>
            </p:cNvSpPr>
            <p:nvPr/>
          </p:nvSpPr>
          <p:spPr bwMode="auto">
            <a:xfrm>
              <a:off x="3936" y="3456"/>
              <a:ext cx="0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5" name="Text Box 30"/>
            <p:cNvSpPr txBox="1">
              <a:spLocks noChangeArrowheads="1"/>
            </p:cNvSpPr>
            <p:nvPr/>
          </p:nvSpPr>
          <p:spPr bwMode="auto">
            <a:xfrm>
              <a:off x="3840" y="403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2400" baseline="-25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ru-RU" sz="24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6095" name="Text Box 31"/>
          <p:cNvSpPr txBox="1">
            <a:spLocks noChangeArrowheads="1"/>
          </p:cNvSpPr>
          <p:nvPr/>
        </p:nvSpPr>
        <p:spPr bwMode="auto">
          <a:xfrm>
            <a:off x="1447800" y="3352800"/>
            <a:ext cx="7011988" cy="95410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800" dirty="0" err="1">
                <a:solidFill>
                  <a:srgbClr val="000000"/>
                </a:solidFill>
                <a:cs typeface="Arial" panose="020B0604020202020204" pitchFamily="34" charset="0"/>
              </a:rPr>
              <a:t>更重要的是</a:t>
            </a: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：这个尺度不变区域大小可以在各个图像独立确定</a:t>
            </a:r>
            <a:endParaRPr lang="ru-RU" altLang="zh-CN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85" grpId="0" animBg="1"/>
      <p:bldP spid="216086" grpId="0" animBg="1"/>
      <p:bldP spid="216087" grpId="0" autoUpdateAnimBg="0"/>
      <p:bldP spid="216088" grpId="0" autoUpdateAnimBg="0"/>
      <p:bldP spid="216095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922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77454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dirty="0"/>
              <a:t>响应函数随尺度变化</a:t>
            </a:r>
            <a:endParaRPr lang="de-CH" dirty="0"/>
          </a:p>
        </p:txBody>
      </p:sp>
      <p:sp>
        <p:nvSpPr>
          <p:cNvPr id="922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F70BF58-EF61-444A-A8D3-5E350FFC8B9E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9224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solidFill>
                  <a:srgbClr val="000000"/>
                </a:solidFill>
              </a:rPr>
              <a:t>K. </a:t>
            </a:r>
            <a:r>
              <a:rPr lang="de-DE" sz="1200" dirty="0" err="1">
                <a:solidFill>
                  <a:srgbClr val="000000"/>
                </a:solidFill>
              </a:rPr>
              <a:t>Grauman</a:t>
            </a:r>
            <a:r>
              <a:rPr lang="de-DE" sz="1200" dirty="0">
                <a:solidFill>
                  <a:srgbClr val="000000"/>
                </a:solidFill>
              </a:rPr>
              <a:t>, B. Leibe</a:t>
            </a:r>
            <a:endParaRPr lang="de-DE" sz="1200" dirty="0">
              <a:solidFill>
                <a:srgbClr val="000000"/>
              </a:solidFill>
            </a:endParaRPr>
          </a:p>
        </p:txBody>
      </p:sp>
      <p:grpSp>
        <p:nvGrpSpPr>
          <p:cNvPr id="2" name="Group 25"/>
          <p:cNvGrpSpPr/>
          <p:nvPr/>
        </p:nvGrpSpPr>
        <p:grpSpPr bwMode="auto">
          <a:xfrm>
            <a:off x="914400" y="1833562"/>
            <a:ext cx="6846887" cy="4719638"/>
            <a:chOff x="1042988" y="1952625"/>
            <a:chExt cx="6846887" cy="4718932"/>
          </a:xfrm>
        </p:grpSpPr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2093913" y="6390569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7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0569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22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922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9" name="Rectangle 8"/>
            <p:cNvSpPr>
              <a:spLocks noChangeArrowheads="1"/>
            </p:cNvSpPr>
            <p:nvPr/>
          </p:nvSpPr>
          <p:spPr bwMode="auto">
            <a:xfrm>
              <a:off x="1906588" y="2601913"/>
              <a:ext cx="144462" cy="142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9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9242" name="Line 1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43" name="Line 1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2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9240" name="Line 1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41" name="Line 1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9232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9233" name="Rectangle 20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aphicFrame>
          <p:nvGraphicFramePr>
            <p:cNvPr id="9219" name="Object 3"/>
            <p:cNvGraphicFramePr>
              <a:graphicFrameLocks noChangeAspect="1"/>
            </p:cNvGraphicFramePr>
            <p:nvPr/>
          </p:nvGraphicFramePr>
          <p:xfrm>
            <a:off x="5953125" y="6336594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8" name="Equation" r:id="rId7" imgW="22555200" imgH="5791200" progId="Equation.3">
                    <p:embed/>
                  </p:oleObj>
                </mc:Choice>
                <mc:Fallback>
                  <p:oleObj name="Equation" r:id="rId7" imgW="22555200" imgH="5791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6594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Rectangle 22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35" name="Line 16"/>
            <p:cNvSpPr>
              <a:spLocks noChangeShapeType="1"/>
            </p:cNvSpPr>
            <p:nvPr/>
          </p:nvSpPr>
          <p:spPr bwMode="auto">
            <a:xfrm flipH="1">
              <a:off x="1584325" y="2816225"/>
              <a:ext cx="395288" cy="23050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36" name="Rectangle 24"/>
            <p:cNvSpPr>
              <a:spLocks noChangeArrowheads="1"/>
            </p:cNvSpPr>
            <p:nvPr/>
          </p:nvSpPr>
          <p:spPr bwMode="auto">
            <a:xfrm>
              <a:off x="5786438" y="2359025"/>
              <a:ext cx="144462" cy="142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37" name="Line 25"/>
            <p:cNvSpPr>
              <a:spLocks noChangeShapeType="1"/>
            </p:cNvSpPr>
            <p:nvPr/>
          </p:nvSpPr>
          <p:spPr bwMode="auto">
            <a:xfrm flipH="1">
              <a:off x="5543550" y="2528888"/>
              <a:ext cx="360363" cy="3240087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38" name="Oval 26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39" name="Oval 27"/>
            <p:cNvSpPr>
              <a:spLocks noChangeArrowheads="1"/>
            </p:cNvSpPr>
            <p:nvPr/>
          </p:nvSpPr>
          <p:spPr bwMode="auto">
            <a:xfrm>
              <a:off x="5543550" y="5842000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024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1024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88771"/>
            <a:ext cx="8229600" cy="4525963"/>
          </a:xfrm>
        </p:spPr>
        <p:txBody>
          <a:bodyPr/>
          <a:lstStyle/>
          <a:p>
            <a:r>
              <a:rPr lang="zh-CN" altLang="en-US" dirty="0"/>
              <a:t>响应函数随尺度变化</a:t>
            </a:r>
            <a:endParaRPr lang="de-CH" altLang="zh-CN" dirty="0"/>
          </a:p>
        </p:txBody>
      </p:sp>
      <p:sp>
        <p:nvSpPr>
          <p:cNvPr id="10247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8FEDBBD-03C6-4AE0-992C-6DA7542ECA0D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grpSp>
        <p:nvGrpSpPr>
          <p:cNvPr id="2" name="Group 28"/>
          <p:cNvGrpSpPr/>
          <p:nvPr/>
        </p:nvGrpSpPr>
        <p:grpSpPr bwMode="auto">
          <a:xfrm>
            <a:off x="990600" y="1916642"/>
            <a:ext cx="6846887" cy="4721225"/>
            <a:chOff x="1042988" y="1952625"/>
            <a:chExt cx="6846887" cy="4720903"/>
          </a:xfrm>
        </p:grpSpPr>
        <p:graphicFrame>
          <p:nvGraphicFramePr>
            <p:cNvPr id="10242" name="Object 2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1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025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3" name="Rectangle 7"/>
            <p:cNvSpPr>
              <a:spLocks noChangeArrowheads="1"/>
            </p:cNvSpPr>
            <p:nvPr/>
          </p:nvSpPr>
          <p:spPr bwMode="auto">
            <a:xfrm>
              <a:off x="1871663" y="2573338"/>
              <a:ext cx="190500" cy="2063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8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0268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69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0266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67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0256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0257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2" name="Equation" r:id="rId7" imgW="22555200" imgH="5791200" progId="Equation.3">
                    <p:embed/>
                  </p:oleObj>
                </mc:Choice>
                <mc:Fallback>
                  <p:oleObj name="Equation" r:id="rId7" imgW="22555200" imgH="5791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8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59" name="Line 19"/>
            <p:cNvSpPr>
              <a:spLocks noChangeShapeType="1"/>
            </p:cNvSpPr>
            <p:nvPr/>
          </p:nvSpPr>
          <p:spPr bwMode="auto">
            <a:xfrm flipH="1">
              <a:off x="1619250" y="2816225"/>
              <a:ext cx="360363" cy="216058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5751513" y="2330450"/>
              <a:ext cx="190500" cy="2063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61" name="Line 21"/>
            <p:cNvSpPr>
              <a:spLocks noChangeShapeType="1"/>
            </p:cNvSpPr>
            <p:nvPr/>
          </p:nvSpPr>
          <p:spPr bwMode="auto">
            <a:xfrm flipH="1">
              <a:off x="5688013" y="2528888"/>
              <a:ext cx="215900" cy="2916237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2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63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64" name="Oval 24"/>
            <p:cNvSpPr>
              <a:spLocks noChangeArrowheads="1"/>
            </p:cNvSpPr>
            <p:nvPr/>
          </p:nvSpPr>
          <p:spPr bwMode="auto">
            <a:xfrm>
              <a:off x="1619250" y="50133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265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7520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1269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1127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响应函数随尺度变化</a:t>
            </a:r>
            <a:endParaRPr lang="de-CH" altLang="zh-CN" dirty="0"/>
          </a:p>
          <a:p>
            <a:pPr marL="0" indent="0" eaLnBrk="1" hangingPunct="1">
              <a:buNone/>
            </a:pPr>
            <a:endParaRPr lang="de-CH" dirty="0"/>
          </a:p>
        </p:txBody>
      </p:sp>
      <p:sp>
        <p:nvSpPr>
          <p:cNvPr id="11271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64D9182-D7D8-43ED-A5F9-FDD93D15A792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grpSp>
        <p:nvGrpSpPr>
          <p:cNvPr id="2" name="Group 52"/>
          <p:cNvGrpSpPr/>
          <p:nvPr/>
        </p:nvGrpSpPr>
        <p:grpSpPr bwMode="auto">
          <a:xfrm>
            <a:off x="1066800" y="1981200"/>
            <a:ext cx="6846887" cy="4721225"/>
            <a:chOff x="1042988" y="1952625"/>
            <a:chExt cx="6846887" cy="4720903"/>
          </a:xfrm>
        </p:grpSpPr>
        <p:graphicFrame>
          <p:nvGraphicFramePr>
            <p:cNvPr id="11266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5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2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127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" name="Rectangle 7"/>
            <p:cNvSpPr>
              <a:spLocks noChangeArrowheads="1"/>
            </p:cNvSpPr>
            <p:nvPr/>
          </p:nvSpPr>
          <p:spPr bwMode="auto">
            <a:xfrm>
              <a:off x="1843088" y="2535238"/>
              <a:ext cx="260350" cy="269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8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1294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95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1292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93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1280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1281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aphicFrame>
          <p:nvGraphicFramePr>
            <p:cNvPr id="11267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6" name="Equation" r:id="rId7" imgW="22555200" imgH="5791200" progId="Equation.3">
                    <p:embed/>
                  </p:oleObj>
                </mc:Choice>
                <mc:Fallback>
                  <p:oleObj name="Equation" r:id="rId7" imgW="22555200" imgH="579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 flipH="1">
              <a:off x="1763713" y="2816225"/>
              <a:ext cx="215900" cy="205263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4" name="Rectangle 20"/>
            <p:cNvSpPr>
              <a:spLocks noChangeArrowheads="1"/>
            </p:cNvSpPr>
            <p:nvPr/>
          </p:nvSpPr>
          <p:spPr bwMode="auto">
            <a:xfrm>
              <a:off x="5722938" y="2292350"/>
              <a:ext cx="260350" cy="269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 flipH="1">
              <a:off x="5795963" y="2528888"/>
              <a:ext cx="107950" cy="2663825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6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87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88" name="Oval 24"/>
            <p:cNvSpPr>
              <a:spLocks noChangeArrowheads="1"/>
            </p:cNvSpPr>
            <p:nvPr/>
          </p:nvSpPr>
          <p:spPr bwMode="auto">
            <a:xfrm>
              <a:off x="1619250" y="50133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89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90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14675" y="6483672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K. </a:t>
            </a:r>
            <a:r>
              <a:rPr lang="de-DE" dirty="0" err="1">
                <a:solidFill>
                  <a:srgbClr val="000000"/>
                </a:solidFill>
              </a:rPr>
              <a:t>Grauman</a:t>
            </a:r>
            <a:r>
              <a:rPr lang="de-DE" dirty="0">
                <a:solidFill>
                  <a:srgbClr val="000000"/>
                </a:solidFill>
              </a:rPr>
              <a:t>, B. Leibe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293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12294" name="Content Placeholder 2"/>
          <p:cNvSpPr>
            <a:spLocks noGrp="1"/>
          </p:cNvSpPr>
          <p:nvPr>
            <p:ph idx="4294967295"/>
          </p:nvPr>
        </p:nvSpPr>
        <p:spPr>
          <a:xfrm>
            <a:off x="447675" y="1273420"/>
            <a:ext cx="8229600" cy="4525963"/>
          </a:xfrm>
        </p:spPr>
        <p:txBody>
          <a:bodyPr/>
          <a:lstStyle/>
          <a:p>
            <a:r>
              <a:rPr lang="zh-CN" altLang="en-US" dirty="0"/>
              <a:t>响应函数随尺度变化</a:t>
            </a:r>
            <a:r>
              <a:rPr lang="en-US" dirty="0"/>
              <a:t> </a:t>
            </a:r>
            <a:endParaRPr lang="de-CH" dirty="0"/>
          </a:p>
          <a:p>
            <a:pPr eaLnBrk="1" hangingPunct="1"/>
            <a:endParaRPr lang="de-CH" dirty="0"/>
          </a:p>
        </p:txBody>
      </p:sp>
      <p:sp>
        <p:nvSpPr>
          <p:cNvPr id="12295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AD3472A6-5873-458C-ABE2-339C3847ED57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grpSp>
        <p:nvGrpSpPr>
          <p:cNvPr id="2" name="Group 76"/>
          <p:cNvGrpSpPr/>
          <p:nvPr/>
        </p:nvGrpSpPr>
        <p:grpSpPr bwMode="auto">
          <a:xfrm>
            <a:off x="914400" y="1908175"/>
            <a:ext cx="6846887" cy="4721225"/>
            <a:chOff x="1042988" y="1952625"/>
            <a:chExt cx="6846887" cy="4720903"/>
          </a:xfrm>
        </p:grpSpPr>
        <p:graphicFrame>
          <p:nvGraphicFramePr>
            <p:cNvPr id="12290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9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29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229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Rectangle 7"/>
            <p:cNvSpPr>
              <a:spLocks noChangeArrowheads="1"/>
            </p:cNvSpPr>
            <p:nvPr/>
          </p:nvSpPr>
          <p:spPr bwMode="auto">
            <a:xfrm>
              <a:off x="1804988" y="2497138"/>
              <a:ext cx="325437" cy="344487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8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2320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321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2318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319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2304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2305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aphicFrame>
          <p:nvGraphicFramePr>
            <p:cNvPr id="12291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40" name="Equation" r:id="rId7" imgW="22555200" imgH="5791200" progId="Equation.3">
                    <p:embed/>
                  </p:oleObj>
                </mc:Choice>
                <mc:Fallback>
                  <p:oleObj name="Equation" r:id="rId7" imgW="22555200" imgH="579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 flipH="1">
              <a:off x="1908175" y="2816225"/>
              <a:ext cx="71438" cy="216058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08" name="Rectangle 20"/>
            <p:cNvSpPr>
              <a:spLocks noChangeArrowheads="1"/>
            </p:cNvSpPr>
            <p:nvPr/>
          </p:nvSpPr>
          <p:spPr bwMode="auto">
            <a:xfrm>
              <a:off x="5684838" y="2254250"/>
              <a:ext cx="325437" cy="344488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73025" cy="25209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10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1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2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3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4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5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6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17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8963" y="6475942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K. </a:t>
            </a:r>
            <a:r>
              <a:rPr lang="de-DE" dirty="0" err="1">
                <a:solidFill>
                  <a:srgbClr val="000000"/>
                </a:solidFill>
              </a:rPr>
              <a:t>Grauman</a:t>
            </a:r>
            <a:r>
              <a:rPr lang="de-DE" dirty="0">
                <a:solidFill>
                  <a:srgbClr val="000000"/>
                </a:solidFill>
              </a:rPr>
              <a:t>, B. Leibe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31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1331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36665"/>
            <a:ext cx="8229600" cy="4525963"/>
          </a:xfrm>
        </p:spPr>
        <p:txBody>
          <a:bodyPr/>
          <a:lstStyle/>
          <a:p>
            <a:r>
              <a:rPr lang="zh-CN" altLang="en-US" dirty="0"/>
              <a:t>响应函数随尺度变化</a:t>
            </a:r>
            <a:endParaRPr lang="de-CH" altLang="zh-CN" dirty="0"/>
          </a:p>
        </p:txBody>
      </p:sp>
      <p:sp>
        <p:nvSpPr>
          <p:cNvPr id="13319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79D7BA4-E48C-4A9D-AE1E-70FE83B26CA3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grpSp>
        <p:nvGrpSpPr>
          <p:cNvPr id="2" name="Group 101"/>
          <p:cNvGrpSpPr/>
          <p:nvPr/>
        </p:nvGrpSpPr>
        <p:grpSpPr bwMode="auto">
          <a:xfrm>
            <a:off x="1066800" y="1955810"/>
            <a:ext cx="6846887" cy="4721225"/>
            <a:chOff x="1042988" y="1952625"/>
            <a:chExt cx="6846887" cy="4720903"/>
          </a:xfrm>
        </p:grpSpPr>
        <p:graphicFrame>
          <p:nvGraphicFramePr>
            <p:cNvPr id="13314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63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2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332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5" name="Rectangle 7"/>
            <p:cNvSpPr>
              <a:spLocks noChangeArrowheads="1"/>
            </p:cNvSpPr>
            <p:nvPr/>
          </p:nvSpPr>
          <p:spPr bwMode="auto">
            <a:xfrm>
              <a:off x="1481138" y="2217738"/>
              <a:ext cx="939800" cy="9588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8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3363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364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3361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362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3328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3329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aphicFrame>
          <p:nvGraphicFramePr>
            <p:cNvPr id="13315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64" name="Equation" r:id="rId7" imgW="22555200" imgH="5791200" progId="Equation.3">
                    <p:embed/>
                  </p:oleObj>
                </mc:Choice>
                <mc:Fallback>
                  <p:oleObj name="Equation" r:id="rId7" imgW="22555200" imgH="579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0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1" name="Line 19"/>
            <p:cNvSpPr>
              <a:spLocks noChangeShapeType="1"/>
            </p:cNvSpPr>
            <p:nvPr/>
          </p:nvSpPr>
          <p:spPr bwMode="auto">
            <a:xfrm>
              <a:off x="1979613" y="2816225"/>
              <a:ext cx="1692275" cy="3133725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>
              <a:off x="5360988" y="1974850"/>
              <a:ext cx="939800" cy="9588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3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1692275" cy="262890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6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7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8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39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0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1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2051050" y="5211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3" name="Oval 31"/>
            <p:cNvSpPr>
              <a:spLocks noChangeArrowheads="1"/>
            </p:cNvSpPr>
            <p:nvPr/>
          </p:nvSpPr>
          <p:spPr bwMode="auto">
            <a:xfrm>
              <a:off x="2230438" y="540861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4" name="Oval 32"/>
            <p:cNvSpPr>
              <a:spLocks noChangeArrowheads="1"/>
            </p:cNvSpPr>
            <p:nvPr/>
          </p:nvSpPr>
          <p:spPr bwMode="auto">
            <a:xfrm>
              <a:off x="2409825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5" name="Oval 33"/>
            <p:cNvSpPr>
              <a:spLocks noChangeArrowheads="1"/>
            </p:cNvSpPr>
            <p:nvPr/>
          </p:nvSpPr>
          <p:spPr bwMode="auto">
            <a:xfrm>
              <a:off x="2590800" y="56610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6" name="Oval 34"/>
            <p:cNvSpPr>
              <a:spLocks noChangeArrowheads="1"/>
            </p:cNvSpPr>
            <p:nvPr/>
          </p:nvSpPr>
          <p:spPr bwMode="auto">
            <a:xfrm>
              <a:off x="2770188" y="57340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7" name="Oval 35"/>
            <p:cNvSpPr>
              <a:spLocks noChangeArrowheads="1"/>
            </p:cNvSpPr>
            <p:nvPr/>
          </p:nvSpPr>
          <p:spPr bwMode="auto">
            <a:xfrm>
              <a:off x="2949575" y="57864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8" name="Oval 36"/>
            <p:cNvSpPr>
              <a:spLocks noChangeArrowheads="1"/>
            </p:cNvSpPr>
            <p:nvPr/>
          </p:nvSpPr>
          <p:spPr bwMode="auto">
            <a:xfrm>
              <a:off x="3128963" y="584200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49" name="Oval 37"/>
            <p:cNvSpPr>
              <a:spLocks noChangeArrowheads="1"/>
            </p:cNvSpPr>
            <p:nvPr/>
          </p:nvSpPr>
          <p:spPr bwMode="auto">
            <a:xfrm>
              <a:off x="3308350" y="5894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0" name="Oval 38"/>
            <p:cNvSpPr>
              <a:spLocks noChangeArrowheads="1"/>
            </p:cNvSpPr>
            <p:nvPr/>
          </p:nvSpPr>
          <p:spPr bwMode="auto">
            <a:xfrm>
              <a:off x="3487738" y="59499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1" name="Oval 39"/>
            <p:cNvSpPr>
              <a:spLocks noChangeArrowheads="1"/>
            </p:cNvSpPr>
            <p:nvPr/>
          </p:nvSpPr>
          <p:spPr bwMode="auto">
            <a:xfrm>
              <a:off x="3667125" y="6021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2" name="Oval 40"/>
            <p:cNvSpPr>
              <a:spLocks noChangeArrowheads="1"/>
            </p:cNvSpPr>
            <p:nvPr/>
          </p:nvSpPr>
          <p:spPr bwMode="auto">
            <a:xfrm>
              <a:off x="615473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3" name="Oval 41"/>
            <p:cNvSpPr>
              <a:spLocks noChangeArrowheads="1"/>
            </p:cNvSpPr>
            <p:nvPr/>
          </p:nvSpPr>
          <p:spPr bwMode="auto">
            <a:xfrm>
              <a:off x="6334125" y="4922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4" name="Oval 42"/>
            <p:cNvSpPr>
              <a:spLocks noChangeArrowheads="1"/>
            </p:cNvSpPr>
            <p:nvPr/>
          </p:nvSpPr>
          <p:spPr bwMode="auto">
            <a:xfrm>
              <a:off x="6513513" y="4905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5" name="Oval 43"/>
            <p:cNvSpPr>
              <a:spLocks noChangeArrowheads="1"/>
            </p:cNvSpPr>
            <p:nvPr/>
          </p:nvSpPr>
          <p:spPr bwMode="auto">
            <a:xfrm>
              <a:off x="6692900" y="49418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6" name="Oval 44"/>
            <p:cNvSpPr>
              <a:spLocks noChangeArrowheads="1"/>
            </p:cNvSpPr>
            <p:nvPr/>
          </p:nvSpPr>
          <p:spPr bwMode="auto">
            <a:xfrm>
              <a:off x="687228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7" name="Oval 45"/>
            <p:cNvSpPr>
              <a:spLocks noChangeArrowheads="1"/>
            </p:cNvSpPr>
            <p:nvPr/>
          </p:nvSpPr>
          <p:spPr bwMode="auto">
            <a:xfrm>
              <a:off x="7051675" y="5049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8" name="Oval 46"/>
            <p:cNvSpPr>
              <a:spLocks noChangeArrowheads="1"/>
            </p:cNvSpPr>
            <p:nvPr/>
          </p:nvSpPr>
          <p:spPr bwMode="auto">
            <a:xfrm>
              <a:off x="7231063" y="51212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7410450" y="51831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60" name="Oval 48"/>
            <p:cNvSpPr>
              <a:spLocks noChangeArrowheads="1"/>
            </p:cNvSpPr>
            <p:nvPr/>
          </p:nvSpPr>
          <p:spPr bwMode="auto">
            <a:xfrm>
              <a:off x="7589838" y="52387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b="0" dirty="0">
                <a:latin typeface="Arial" panose="020B0604020202020204" pitchFamily="34" charset="0"/>
              </a:rPr>
              <a:t>SIF</a:t>
            </a:r>
            <a:r>
              <a:rPr lang="en-US" altLang="zh-CN" sz="1600" b="0" dirty="0">
                <a:latin typeface="Arial" panose="020B0604020202020204" pitchFamily="34" charset="0"/>
              </a:rPr>
              <a:t>T</a:t>
            </a:r>
            <a:r>
              <a:rPr lang="zh-CN" altLang="en-US" sz="1600" dirty="0">
                <a:latin typeface="Arial" panose="020B0604020202020204" pitchFamily="34" charset="0"/>
              </a:rPr>
              <a:t>算法匹配结果</a:t>
            </a:r>
            <a:endParaRPr lang="en-US" sz="1600" b="0" dirty="0">
              <a:latin typeface="Arial" panose="020B0604020202020204" pitchFamily="34" charset="0"/>
            </a:endParaRPr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</a:t>
            </a:r>
            <a:r>
              <a:rPr lang="en-US" sz="2400" dirty="0"/>
              <a:t>(</a:t>
            </a:r>
            <a:r>
              <a:rPr lang="zh-CN" altLang="en-US" sz="2400" dirty="0"/>
              <a:t>彩色区域</a:t>
            </a:r>
            <a:r>
              <a:rPr lang="en-US" sz="2400" dirty="0"/>
              <a:t>…)</a:t>
            </a:r>
            <a:endParaRPr lang="en-US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35842" y="645445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K. </a:t>
            </a:r>
            <a:r>
              <a:rPr lang="de-DE" dirty="0" err="1">
                <a:solidFill>
                  <a:srgbClr val="000000"/>
                </a:solidFill>
              </a:rPr>
              <a:t>Grauman</a:t>
            </a:r>
            <a:r>
              <a:rPr lang="de-DE" dirty="0">
                <a:solidFill>
                  <a:srgbClr val="000000"/>
                </a:solidFill>
              </a:rPr>
              <a:t>, B. Leibe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341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de-CH" dirty="0"/>
          </a:p>
        </p:txBody>
      </p:sp>
      <p:sp>
        <p:nvSpPr>
          <p:cNvPr id="1434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4879"/>
            <a:ext cx="8229600" cy="4525963"/>
          </a:xfrm>
        </p:spPr>
        <p:txBody>
          <a:bodyPr/>
          <a:lstStyle/>
          <a:p>
            <a:r>
              <a:rPr lang="zh-CN" altLang="en-US" dirty="0"/>
              <a:t>响应函数随尺度变化</a:t>
            </a:r>
            <a:endParaRPr lang="de-CH" altLang="zh-CN" dirty="0"/>
          </a:p>
        </p:txBody>
      </p:sp>
      <p:sp>
        <p:nvSpPr>
          <p:cNvPr id="1434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9BCE3E6-98D2-4A1A-BD72-63343649070B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grpSp>
        <p:nvGrpSpPr>
          <p:cNvPr id="2" name="Group 122"/>
          <p:cNvGrpSpPr/>
          <p:nvPr/>
        </p:nvGrpSpPr>
        <p:grpSpPr bwMode="auto">
          <a:xfrm>
            <a:off x="1066800" y="1908175"/>
            <a:ext cx="6846887" cy="4721225"/>
            <a:chOff x="1042988" y="1952625"/>
            <a:chExt cx="6846887" cy="4720903"/>
          </a:xfrm>
        </p:grpSpPr>
        <p:graphicFrame>
          <p:nvGraphicFramePr>
            <p:cNvPr id="14338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7" name="Equation" r:id="rId1" imgW="21640800" imgH="5791200" progId="Equation.3">
                    <p:embed/>
                  </p:oleObj>
                </mc:Choice>
                <mc:Fallback>
                  <p:oleObj name="Equation" r:id="rId1" imgW="21640800" imgH="579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34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434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7"/>
            <p:cNvSpPr>
              <a:spLocks noChangeArrowheads="1"/>
            </p:cNvSpPr>
            <p:nvPr/>
          </p:nvSpPr>
          <p:spPr bwMode="auto">
            <a:xfrm>
              <a:off x="1833563" y="2546350"/>
              <a:ext cx="261937" cy="2603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" name="Group 8"/>
            <p:cNvGrpSpPr/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4385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86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11"/>
            <p:cNvGrpSpPr/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4383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384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4352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14339" name="Object 5"/>
            <p:cNvGraphicFramePr>
              <a:graphicFrameLocks noChangeAspect="1"/>
            </p:cNvGraphicFramePr>
            <p:nvPr/>
          </p:nvGraphicFramePr>
          <p:xfrm>
            <a:off x="5935663" y="6338565"/>
            <a:ext cx="133667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288" name="Equation" r:id="rId7" imgW="23164800" imgH="5791200" progId="Equation.3">
                    <p:embed/>
                  </p:oleObj>
                </mc:Choice>
                <mc:Fallback>
                  <p:oleObj name="Equation" r:id="rId7" imgW="23164800" imgH="579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663" y="6338565"/>
                          <a:ext cx="1336675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3" name="Line 19"/>
            <p:cNvSpPr>
              <a:spLocks noChangeShapeType="1"/>
            </p:cNvSpPr>
            <p:nvPr/>
          </p:nvSpPr>
          <p:spPr bwMode="auto">
            <a:xfrm flipH="1">
              <a:off x="1727200" y="2816225"/>
              <a:ext cx="252413" cy="2017713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54" name="Rectangle 20"/>
            <p:cNvSpPr>
              <a:spLocks noChangeArrowheads="1"/>
            </p:cNvSpPr>
            <p:nvPr/>
          </p:nvSpPr>
          <p:spPr bwMode="auto">
            <a:xfrm>
              <a:off x="5632450" y="2232025"/>
              <a:ext cx="433388" cy="43180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55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612775" cy="23050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56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57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58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59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0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1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2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3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4" name="Oval 30"/>
            <p:cNvSpPr>
              <a:spLocks noChangeArrowheads="1"/>
            </p:cNvSpPr>
            <p:nvPr/>
          </p:nvSpPr>
          <p:spPr bwMode="auto">
            <a:xfrm>
              <a:off x="2051050" y="5211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5" name="Oval 31"/>
            <p:cNvSpPr>
              <a:spLocks noChangeArrowheads="1"/>
            </p:cNvSpPr>
            <p:nvPr/>
          </p:nvSpPr>
          <p:spPr bwMode="auto">
            <a:xfrm>
              <a:off x="2230438" y="540861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6" name="Oval 32"/>
            <p:cNvSpPr>
              <a:spLocks noChangeArrowheads="1"/>
            </p:cNvSpPr>
            <p:nvPr/>
          </p:nvSpPr>
          <p:spPr bwMode="auto">
            <a:xfrm>
              <a:off x="2409825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7" name="Oval 33"/>
            <p:cNvSpPr>
              <a:spLocks noChangeArrowheads="1"/>
            </p:cNvSpPr>
            <p:nvPr/>
          </p:nvSpPr>
          <p:spPr bwMode="auto">
            <a:xfrm>
              <a:off x="2590800" y="56610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8" name="Oval 34"/>
            <p:cNvSpPr>
              <a:spLocks noChangeArrowheads="1"/>
            </p:cNvSpPr>
            <p:nvPr/>
          </p:nvSpPr>
          <p:spPr bwMode="auto">
            <a:xfrm>
              <a:off x="2770188" y="57340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9" name="Oval 35"/>
            <p:cNvSpPr>
              <a:spLocks noChangeArrowheads="1"/>
            </p:cNvSpPr>
            <p:nvPr/>
          </p:nvSpPr>
          <p:spPr bwMode="auto">
            <a:xfrm>
              <a:off x="2949575" y="57864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0" name="Oval 36"/>
            <p:cNvSpPr>
              <a:spLocks noChangeArrowheads="1"/>
            </p:cNvSpPr>
            <p:nvPr/>
          </p:nvSpPr>
          <p:spPr bwMode="auto">
            <a:xfrm>
              <a:off x="3128963" y="584200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1" name="Oval 37"/>
            <p:cNvSpPr>
              <a:spLocks noChangeArrowheads="1"/>
            </p:cNvSpPr>
            <p:nvPr/>
          </p:nvSpPr>
          <p:spPr bwMode="auto">
            <a:xfrm>
              <a:off x="3308350" y="5894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2" name="Oval 38"/>
            <p:cNvSpPr>
              <a:spLocks noChangeArrowheads="1"/>
            </p:cNvSpPr>
            <p:nvPr/>
          </p:nvSpPr>
          <p:spPr bwMode="auto">
            <a:xfrm>
              <a:off x="3487738" y="59499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3" name="Oval 39"/>
            <p:cNvSpPr>
              <a:spLocks noChangeArrowheads="1"/>
            </p:cNvSpPr>
            <p:nvPr/>
          </p:nvSpPr>
          <p:spPr bwMode="auto">
            <a:xfrm>
              <a:off x="3667125" y="6021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4" name="Oval 40"/>
            <p:cNvSpPr>
              <a:spLocks noChangeArrowheads="1"/>
            </p:cNvSpPr>
            <p:nvPr/>
          </p:nvSpPr>
          <p:spPr bwMode="auto">
            <a:xfrm>
              <a:off x="615473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5" name="Oval 41"/>
            <p:cNvSpPr>
              <a:spLocks noChangeArrowheads="1"/>
            </p:cNvSpPr>
            <p:nvPr/>
          </p:nvSpPr>
          <p:spPr bwMode="auto">
            <a:xfrm>
              <a:off x="6334125" y="4922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6" name="Oval 42"/>
            <p:cNvSpPr>
              <a:spLocks noChangeArrowheads="1"/>
            </p:cNvSpPr>
            <p:nvPr/>
          </p:nvSpPr>
          <p:spPr bwMode="auto">
            <a:xfrm>
              <a:off x="6513513" y="4905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7" name="Oval 43"/>
            <p:cNvSpPr>
              <a:spLocks noChangeArrowheads="1"/>
            </p:cNvSpPr>
            <p:nvPr/>
          </p:nvSpPr>
          <p:spPr bwMode="auto">
            <a:xfrm>
              <a:off x="6692900" y="49418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8" name="Oval 44"/>
            <p:cNvSpPr>
              <a:spLocks noChangeArrowheads="1"/>
            </p:cNvSpPr>
            <p:nvPr/>
          </p:nvSpPr>
          <p:spPr bwMode="auto">
            <a:xfrm>
              <a:off x="687228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79" name="Oval 45"/>
            <p:cNvSpPr>
              <a:spLocks noChangeArrowheads="1"/>
            </p:cNvSpPr>
            <p:nvPr/>
          </p:nvSpPr>
          <p:spPr bwMode="auto">
            <a:xfrm>
              <a:off x="7051675" y="5049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80" name="Oval 46"/>
            <p:cNvSpPr>
              <a:spLocks noChangeArrowheads="1"/>
            </p:cNvSpPr>
            <p:nvPr/>
          </p:nvSpPr>
          <p:spPr bwMode="auto">
            <a:xfrm>
              <a:off x="7231063" y="51212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81" name="Oval 47"/>
            <p:cNvSpPr>
              <a:spLocks noChangeArrowheads="1"/>
            </p:cNvSpPr>
            <p:nvPr/>
          </p:nvSpPr>
          <p:spPr bwMode="auto">
            <a:xfrm>
              <a:off x="7410450" y="51831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82" name="Oval 48"/>
            <p:cNvSpPr>
              <a:spLocks noChangeArrowheads="1"/>
            </p:cNvSpPr>
            <p:nvPr/>
          </p:nvSpPr>
          <p:spPr bwMode="auto">
            <a:xfrm>
              <a:off x="7589838" y="52387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自动尺度选择</a:t>
            </a:r>
            <a:endParaRPr lang="ru-RU" dirty="0"/>
          </a:p>
        </p:txBody>
      </p:sp>
      <p:sp>
        <p:nvSpPr>
          <p:cNvPr id="103427" name="Text Box 3"/>
          <p:cNvSpPr>
            <a:spLocks noGrp="1" noChangeArrowheads="1"/>
          </p:cNvSpPr>
          <p:nvPr>
            <p:ph type="body" idx="4294967295"/>
          </p:nvPr>
        </p:nvSpPr>
        <p:spPr>
          <a:xfrm>
            <a:off x="719138" y="1295400"/>
            <a:ext cx="7308850" cy="28448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400" dirty="0"/>
              <a:t>使用检测子确定的尺度进行规范</a:t>
            </a:r>
            <a:endParaRPr lang="ru-RU" sz="2400" b="1" i="1" dirty="0"/>
          </a:p>
        </p:txBody>
      </p:sp>
      <p:pic>
        <p:nvPicPr>
          <p:cNvPr id="103428" name="Picture 4" descr="normscale1"/>
          <p:cNvPicPr>
            <a:picLocks noChangeAspect="1" noChangeArrowheads="1"/>
          </p:cNvPicPr>
          <p:nvPr/>
        </p:nvPicPr>
        <p:blipFill>
          <a:blip r:embed="rId1" cstate="print"/>
          <a:srcRect r="52911"/>
          <a:stretch>
            <a:fillRect/>
          </a:stretch>
        </p:blipFill>
        <p:spPr bwMode="auto">
          <a:xfrm>
            <a:off x="611188" y="2057400"/>
            <a:ext cx="23844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9" name="Picture 5" descr="normscale2"/>
          <p:cNvPicPr>
            <a:picLocks noChangeAspect="1" noChangeArrowheads="1"/>
          </p:cNvPicPr>
          <p:nvPr/>
        </p:nvPicPr>
        <p:blipFill>
          <a:blip r:embed="rId2" cstate="print"/>
          <a:srcRect r="61942"/>
          <a:stretch>
            <a:fillRect/>
          </a:stretch>
        </p:blipFill>
        <p:spPr bwMode="auto">
          <a:xfrm>
            <a:off x="6372225" y="2344738"/>
            <a:ext cx="2339975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0" name="Picture 6" descr="normscale2"/>
          <p:cNvPicPr>
            <a:picLocks noChangeAspect="1" noChangeArrowheads="1"/>
          </p:cNvPicPr>
          <p:nvPr/>
        </p:nvPicPr>
        <p:blipFill>
          <a:blip r:embed="rId2" cstate="print"/>
          <a:srcRect l="53525"/>
          <a:stretch>
            <a:fillRect/>
          </a:stretch>
        </p:blipFill>
        <p:spPr bwMode="auto">
          <a:xfrm>
            <a:off x="5832475" y="4040188"/>
            <a:ext cx="28575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1" name="Picture 7" descr="normscale1"/>
          <p:cNvPicPr>
            <a:picLocks noChangeAspect="1" noChangeArrowheads="1"/>
          </p:cNvPicPr>
          <p:nvPr/>
        </p:nvPicPr>
        <p:blipFill>
          <a:blip r:embed="rId1" cstate="print"/>
          <a:srcRect l="60548"/>
          <a:stretch>
            <a:fillRect/>
          </a:stretch>
        </p:blipFill>
        <p:spPr bwMode="auto">
          <a:xfrm>
            <a:off x="3311525" y="2093913"/>
            <a:ext cx="1997075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6804025" y="6545263"/>
            <a:ext cx="381635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[Images from T. Tuytelaars]</a:t>
            </a:r>
            <a:endParaRPr 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Title 5"/>
          <p:cNvSpPr>
            <a:spLocks noGrp="1"/>
          </p:cNvSpPr>
          <p:nvPr>
            <p:ph type="title" idx="4294967295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特征响应函数</a:t>
            </a:r>
            <a:endParaRPr lang="de-CH" dirty="0"/>
          </a:p>
        </p:txBody>
      </p:sp>
      <p:sp>
        <p:nvSpPr>
          <p:cNvPr id="10445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27BD1534-65BA-4646-AADA-37FAF69A788D}" type="slidenum">
              <a:rPr lang="de-DE" sz="1400" smtClean="0">
                <a:solidFill>
                  <a:srgbClr val="000000"/>
                </a:solidFill>
              </a:rPr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04454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dirty="0">
                <a:solidFill>
                  <a:srgbClr val="000000"/>
                </a:solidFill>
              </a:rPr>
              <a:t>K. </a:t>
            </a:r>
            <a:r>
              <a:rPr lang="de-DE" sz="1200" dirty="0" err="1">
                <a:solidFill>
                  <a:srgbClr val="000000"/>
                </a:solidFill>
              </a:rPr>
              <a:t>Grauman</a:t>
            </a:r>
            <a:r>
              <a:rPr lang="de-DE" sz="1200" dirty="0">
                <a:solidFill>
                  <a:srgbClr val="000000"/>
                </a:solidFill>
              </a:rPr>
              <a:t>, B. Leibe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104455" name="Picture 27" descr="c-enhedg-laplap"/>
          <p:cNvPicPr>
            <a:picLocks noChangeAspect="1" noChangeArrowheads="1"/>
          </p:cNvPicPr>
          <p:nvPr/>
        </p:nvPicPr>
        <p:blipFill>
          <a:blip r:embed="rId1" cstate="print"/>
          <a:srcRect t="21783"/>
          <a:stretch>
            <a:fillRect/>
          </a:stretch>
        </p:blipFill>
        <p:spPr bwMode="auto">
          <a:xfrm>
            <a:off x="1103313" y="1822450"/>
            <a:ext cx="17272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6" name="Picture 27" descr="c-enhedg-laplap"/>
          <p:cNvPicPr>
            <a:picLocks noChangeAspect="1" noChangeArrowheads="1"/>
          </p:cNvPicPr>
          <p:nvPr/>
        </p:nvPicPr>
        <p:blipFill>
          <a:blip r:embed="rId1" cstate="print"/>
          <a:srcRect t="21783"/>
          <a:stretch>
            <a:fillRect/>
          </a:stretch>
        </p:blipFill>
        <p:spPr bwMode="auto">
          <a:xfrm>
            <a:off x="1581150" y="4232275"/>
            <a:ext cx="77152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7" name="Picture 27" descr="c-enhedg-laplap"/>
          <p:cNvPicPr>
            <a:picLocks noChangeAspect="1" noChangeArrowheads="1"/>
          </p:cNvPicPr>
          <p:nvPr/>
        </p:nvPicPr>
        <p:blipFill>
          <a:blip r:embed="rId2" cstate="print"/>
          <a:srcRect t="21783"/>
          <a:stretch>
            <a:fillRect/>
          </a:stretch>
        </p:blipFill>
        <p:spPr bwMode="auto">
          <a:xfrm>
            <a:off x="1736725" y="5035550"/>
            <a:ext cx="4603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8" name="Picture 27" descr="c-enhedg-laplap"/>
          <p:cNvPicPr>
            <a:picLocks noChangeAspect="1" noChangeArrowheads="1"/>
          </p:cNvPicPr>
          <p:nvPr/>
        </p:nvPicPr>
        <p:blipFill>
          <a:blip r:embed="rId1" cstate="print"/>
          <a:srcRect t="21783"/>
          <a:stretch>
            <a:fillRect/>
          </a:stretch>
        </p:blipFill>
        <p:spPr bwMode="auto">
          <a:xfrm>
            <a:off x="1290638" y="3063875"/>
            <a:ext cx="135255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rot="5400000" flipH="1" flipV="1">
            <a:off x="1285876" y="3684587"/>
            <a:ext cx="3687762" cy="3651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11500" y="5546725"/>
            <a:ext cx="3833813" cy="0"/>
          </a:xfrm>
          <a:prstGeom prst="straightConnector1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22675" y="5948363"/>
            <a:ext cx="146050" cy="1460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648200" y="5802313"/>
            <a:ext cx="508000" cy="5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22963" y="5619750"/>
            <a:ext cx="803275" cy="8032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308194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-1" fmla="*/ 0 w 2957689"/>
              <a:gd name="connsiteY0-2" fmla="*/ 551274 h 641585"/>
              <a:gd name="connsiteX1-3" fmla="*/ 699911 w 2957689"/>
              <a:gd name="connsiteY1-4" fmla="*/ 551274 h 641585"/>
              <a:gd name="connsiteX2-5" fmla="*/ 1027289 w 2957689"/>
              <a:gd name="connsiteY2-6" fmla="*/ 9407 h 641585"/>
              <a:gd name="connsiteX3-7" fmla="*/ 1241778 w 2957689"/>
              <a:gd name="connsiteY3-8" fmla="*/ 494830 h 641585"/>
              <a:gd name="connsiteX4-9" fmla="*/ 2957689 w 2957689"/>
              <a:gd name="connsiteY4-10" fmla="*/ 483541 h 641585"/>
              <a:gd name="connsiteX0-11" fmla="*/ 0 w 2957689"/>
              <a:gd name="connsiteY0-12" fmla="*/ 581378 h 671689"/>
              <a:gd name="connsiteX1-13" fmla="*/ 699911 w 2957689"/>
              <a:gd name="connsiteY1-14" fmla="*/ 581378 h 671689"/>
              <a:gd name="connsiteX2-15" fmla="*/ 1027289 w 2957689"/>
              <a:gd name="connsiteY2-16" fmla="*/ 39511 h 671689"/>
              <a:gd name="connsiteX3-17" fmla="*/ 1215083 w 2957689"/>
              <a:gd name="connsiteY3-18" fmla="*/ 344311 h 671689"/>
              <a:gd name="connsiteX4-19" fmla="*/ 1241778 w 2957689"/>
              <a:gd name="connsiteY4-20" fmla="*/ 524934 h 671689"/>
              <a:gd name="connsiteX5" fmla="*/ 2957689 w 2957689"/>
              <a:gd name="connsiteY5" fmla="*/ 513645 h 671689"/>
              <a:gd name="connsiteX0-21" fmla="*/ 0 w 2957689"/>
              <a:gd name="connsiteY0-22" fmla="*/ 581378 h 671689"/>
              <a:gd name="connsiteX1-23" fmla="*/ 699911 w 2957689"/>
              <a:gd name="connsiteY1-24" fmla="*/ 581378 h 671689"/>
              <a:gd name="connsiteX2-25" fmla="*/ 1027289 w 2957689"/>
              <a:gd name="connsiteY2-26" fmla="*/ 39511 h 671689"/>
              <a:gd name="connsiteX3-27" fmla="*/ 1215083 w 2957689"/>
              <a:gd name="connsiteY3-28" fmla="*/ 344311 h 671689"/>
              <a:gd name="connsiteX4-29" fmla="*/ 1578270 w 2957689"/>
              <a:gd name="connsiteY4-30" fmla="*/ 524934 h 671689"/>
              <a:gd name="connsiteX5-31" fmla="*/ 2957689 w 2957689"/>
              <a:gd name="connsiteY5-32" fmla="*/ 513645 h 671689"/>
              <a:gd name="connsiteX0-33" fmla="*/ 0 w 2957689"/>
              <a:gd name="connsiteY0-34" fmla="*/ 557573 h 647884"/>
              <a:gd name="connsiteX1-35" fmla="*/ 699911 w 2957689"/>
              <a:gd name="connsiteY1-36" fmla="*/ 557573 h 647884"/>
              <a:gd name="connsiteX2-37" fmla="*/ 1027289 w 2957689"/>
              <a:gd name="connsiteY2-38" fmla="*/ 15706 h 647884"/>
              <a:gd name="connsiteX3-39" fmla="*/ 1215083 w 2957689"/>
              <a:gd name="connsiteY3-40" fmla="*/ 463336 h 647884"/>
              <a:gd name="connsiteX4-41" fmla="*/ 1578270 w 2957689"/>
              <a:gd name="connsiteY4-42" fmla="*/ 501129 h 647884"/>
              <a:gd name="connsiteX5-43" fmla="*/ 2957689 w 2957689"/>
              <a:gd name="connsiteY5-44" fmla="*/ 489840 h 647884"/>
              <a:gd name="connsiteX0-45" fmla="*/ 0 w 2957689"/>
              <a:gd name="connsiteY0-46" fmla="*/ 557573 h 647884"/>
              <a:gd name="connsiteX1-47" fmla="*/ 699911 w 2957689"/>
              <a:gd name="connsiteY1-48" fmla="*/ 557573 h 647884"/>
              <a:gd name="connsiteX2-49" fmla="*/ 1027289 w 2957689"/>
              <a:gd name="connsiteY2-50" fmla="*/ 15706 h 647884"/>
              <a:gd name="connsiteX3-51" fmla="*/ 1215083 w 2957689"/>
              <a:gd name="connsiteY3-52" fmla="*/ 463336 h 647884"/>
              <a:gd name="connsiteX4-53" fmla="*/ 1578270 w 2957689"/>
              <a:gd name="connsiteY4-54" fmla="*/ 501129 h 647884"/>
              <a:gd name="connsiteX5-55" fmla="*/ 2957689 w 2957689"/>
              <a:gd name="connsiteY5-56" fmla="*/ 489840 h 647884"/>
              <a:gd name="connsiteX0-57" fmla="*/ 0 w 2957689"/>
              <a:gd name="connsiteY0-58" fmla="*/ 557573 h 647884"/>
              <a:gd name="connsiteX1-59" fmla="*/ 699911 w 2957689"/>
              <a:gd name="connsiteY1-60" fmla="*/ 557573 h 647884"/>
              <a:gd name="connsiteX2-61" fmla="*/ 1027289 w 2957689"/>
              <a:gd name="connsiteY2-62" fmla="*/ 15706 h 647884"/>
              <a:gd name="connsiteX3-63" fmla="*/ 1215083 w 2957689"/>
              <a:gd name="connsiteY3-64" fmla="*/ 463336 h 647884"/>
              <a:gd name="connsiteX4-65" fmla="*/ 1578270 w 2957689"/>
              <a:gd name="connsiteY4-66" fmla="*/ 501129 h 647884"/>
              <a:gd name="connsiteX5-67" fmla="*/ 2957689 w 2957689"/>
              <a:gd name="connsiteY5-68" fmla="*/ 489840 h 647884"/>
              <a:gd name="connsiteX0-69" fmla="*/ 0 w 2957689"/>
              <a:gd name="connsiteY0-70" fmla="*/ 557573 h 602728"/>
              <a:gd name="connsiteX1-71" fmla="*/ 699911 w 2957689"/>
              <a:gd name="connsiteY1-72" fmla="*/ 557573 h 602728"/>
              <a:gd name="connsiteX2-73" fmla="*/ 1027289 w 2957689"/>
              <a:gd name="connsiteY2-74" fmla="*/ 15706 h 602728"/>
              <a:gd name="connsiteX3-75" fmla="*/ 1215083 w 2957689"/>
              <a:gd name="connsiteY3-76" fmla="*/ 463336 h 602728"/>
              <a:gd name="connsiteX4-77" fmla="*/ 1578270 w 2957689"/>
              <a:gd name="connsiteY4-78" fmla="*/ 501129 h 602728"/>
              <a:gd name="connsiteX5-79" fmla="*/ 2957689 w 2957689"/>
              <a:gd name="connsiteY5-80" fmla="*/ 489840 h 602728"/>
              <a:gd name="connsiteX0-81" fmla="*/ 0 w 2957689"/>
              <a:gd name="connsiteY0-82" fmla="*/ 557573 h 597980"/>
              <a:gd name="connsiteX1-83" fmla="*/ 699911 w 2957689"/>
              <a:gd name="connsiteY1-84" fmla="*/ 557573 h 597980"/>
              <a:gd name="connsiteX2-85" fmla="*/ 1027289 w 2957689"/>
              <a:gd name="connsiteY2-86" fmla="*/ 15706 h 597980"/>
              <a:gd name="connsiteX3-87" fmla="*/ 1215083 w 2957689"/>
              <a:gd name="connsiteY3-88" fmla="*/ 463336 h 597980"/>
              <a:gd name="connsiteX4-89" fmla="*/ 1578270 w 2957689"/>
              <a:gd name="connsiteY4-90" fmla="*/ 501129 h 597980"/>
              <a:gd name="connsiteX5-91" fmla="*/ 2957689 w 2957689"/>
              <a:gd name="connsiteY5-92" fmla="*/ 489840 h 597980"/>
              <a:gd name="connsiteX0-93" fmla="*/ 0 w 2957689"/>
              <a:gd name="connsiteY0-94" fmla="*/ 557573 h 597980"/>
              <a:gd name="connsiteX1-95" fmla="*/ 699911 w 2957689"/>
              <a:gd name="connsiteY1-96" fmla="*/ 557573 h 597980"/>
              <a:gd name="connsiteX2-97" fmla="*/ 1027289 w 2957689"/>
              <a:gd name="connsiteY2-98" fmla="*/ 15706 h 597980"/>
              <a:gd name="connsiteX3-99" fmla="*/ 1215083 w 2957689"/>
              <a:gd name="connsiteY3-100" fmla="*/ 463336 h 597980"/>
              <a:gd name="connsiteX4-101" fmla="*/ 1578270 w 2957689"/>
              <a:gd name="connsiteY4-102" fmla="*/ 501129 h 597980"/>
              <a:gd name="connsiteX5-103" fmla="*/ 2957689 w 2957689"/>
              <a:gd name="connsiteY5-104" fmla="*/ 489840 h 597980"/>
              <a:gd name="connsiteX0-105" fmla="*/ 0 w 2957689"/>
              <a:gd name="connsiteY0-106" fmla="*/ 557573 h 597980"/>
              <a:gd name="connsiteX1-107" fmla="*/ 699911 w 2957689"/>
              <a:gd name="connsiteY1-108" fmla="*/ 557573 h 597980"/>
              <a:gd name="connsiteX2-109" fmla="*/ 1027289 w 2957689"/>
              <a:gd name="connsiteY2-110" fmla="*/ 15706 h 597980"/>
              <a:gd name="connsiteX3-111" fmla="*/ 1215083 w 2957689"/>
              <a:gd name="connsiteY3-112" fmla="*/ 463336 h 597980"/>
              <a:gd name="connsiteX4-113" fmla="*/ 1578270 w 2957689"/>
              <a:gd name="connsiteY4-114" fmla="*/ 501129 h 597980"/>
              <a:gd name="connsiteX5-115" fmla="*/ 2957689 w 2957689"/>
              <a:gd name="connsiteY5-116" fmla="*/ 489840 h 597980"/>
              <a:gd name="connsiteX0-117" fmla="*/ 0 w 2957689"/>
              <a:gd name="connsiteY0-118" fmla="*/ 557573 h 597980"/>
              <a:gd name="connsiteX1-119" fmla="*/ 699911 w 2957689"/>
              <a:gd name="connsiteY1-120" fmla="*/ 557573 h 597980"/>
              <a:gd name="connsiteX2-121" fmla="*/ 1027289 w 2957689"/>
              <a:gd name="connsiteY2-122" fmla="*/ 15706 h 597980"/>
              <a:gd name="connsiteX3-123" fmla="*/ 1215083 w 2957689"/>
              <a:gd name="connsiteY3-124" fmla="*/ 463336 h 597980"/>
              <a:gd name="connsiteX4-125" fmla="*/ 1578270 w 2957689"/>
              <a:gd name="connsiteY4-126" fmla="*/ 501129 h 597980"/>
              <a:gd name="connsiteX5-127" fmla="*/ 2957689 w 2957689"/>
              <a:gd name="connsiteY5-128" fmla="*/ 489840 h 597980"/>
              <a:gd name="connsiteX0-129" fmla="*/ 0 w 2957689"/>
              <a:gd name="connsiteY0-130" fmla="*/ 549966 h 598559"/>
              <a:gd name="connsiteX1-131" fmla="*/ 699911 w 2957689"/>
              <a:gd name="connsiteY1-132" fmla="*/ 549966 h 598559"/>
              <a:gd name="connsiteX2-133" fmla="*/ 1027289 w 2957689"/>
              <a:gd name="connsiteY2-134" fmla="*/ 8099 h 598559"/>
              <a:gd name="connsiteX3-135" fmla="*/ 1215083 w 2957689"/>
              <a:gd name="connsiteY3-136" fmla="*/ 598559 h 598559"/>
              <a:gd name="connsiteX4-137" fmla="*/ 1578270 w 2957689"/>
              <a:gd name="connsiteY4-138" fmla="*/ 493522 h 598559"/>
              <a:gd name="connsiteX5-139" fmla="*/ 2957689 w 2957689"/>
              <a:gd name="connsiteY5-140" fmla="*/ 482233 h 598559"/>
              <a:gd name="connsiteX0-141" fmla="*/ 0 w 2957689"/>
              <a:gd name="connsiteY0-142" fmla="*/ 549966 h 598559"/>
              <a:gd name="connsiteX1-143" fmla="*/ 699911 w 2957689"/>
              <a:gd name="connsiteY1-144" fmla="*/ 549966 h 598559"/>
              <a:gd name="connsiteX2-145" fmla="*/ 1027289 w 2957689"/>
              <a:gd name="connsiteY2-146" fmla="*/ 8099 h 598559"/>
              <a:gd name="connsiteX3-147" fmla="*/ 1215083 w 2957689"/>
              <a:gd name="connsiteY3-148" fmla="*/ 598559 h 598559"/>
              <a:gd name="connsiteX4-149" fmla="*/ 1578270 w 2957689"/>
              <a:gd name="connsiteY4-150" fmla="*/ 493522 h 598559"/>
              <a:gd name="connsiteX5-151" fmla="*/ 2957689 w 2957689"/>
              <a:gd name="connsiteY5-152" fmla="*/ 482233 h 598559"/>
              <a:gd name="connsiteX0-153" fmla="*/ 0 w 2957689"/>
              <a:gd name="connsiteY0-154" fmla="*/ 549966 h 696396"/>
              <a:gd name="connsiteX1-155" fmla="*/ 699911 w 2957689"/>
              <a:gd name="connsiteY1-156" fmla="*/ 549966 h 696396"/>
              <a:gd name="connsiteX2-157" fmla="*/ 1027289 w 2957689"/>
              <a:gd name="connsiteY2-158" fmla="*/ 8099 h 696396"/>
              <a:gd name="connsiteX3-159" fmla="*/ 1215083 w 2957689"/>
              <a:gd name="connsiteY3-160" fmla="*/ 598559 h 696396"/>
              <a:gd name="connsiteX4-161" fmla="*/ 1230489 w 2957689"/>
              <a:gd name="connsiteY4-162" fmla="*/ 595121 h 696396"/>
              <a:gd name="connsiteX5-163" fmla="*/ 1578270 w 2957689"/>
              <a:gd name="connsiteY5-164" fmla="*/ 493522 h 696396"/>
              <a:gd name="connsiteX6" fmla="*/ 2957689 w 2957689"/>
              <a:gd name="connsiteY6" fmla="*/ 482233 h 696396"/>
              <a:gd name="connsiteX0-165" fmla="*/ 0 w 2957689"/>
              <a:gd name="connsiteY0-166" fmla="*/ 549966 h 696396"/>
              <a:gd name="connsiteX1-167" fmla="*/ 699911 w 2957689"/>
              <a:gd name="connsiteY1-168" fmla="*/ 549966 h 696396"/>
              <a:gd name="connsiteX2-169" fmla="*/ 1027289 w 2957689"/>
              <a:gd name="connsiteY2-170" fmla="*/ 8099 h 696396"/>
              <a:gd name="connsiteX3-171" fmla="*/ 1215083 w 2957689"/>
              <a:gd name="connsiteY3-172" fmla="*/ 598559 h 696396"/>
              <a:gd name="connsiteX4-173" fmla="*/ 1230489 w 2957689"/>
              <a:gd name="connsiteY4-174" fmla="*/ 595121 h 696396"/>
              <a:gd name="connsiteX5-175" fmla="*/ 1578270 w 2957689"/>
              <a:gd name="connsiteY5-176" fmla="*/ 493522 h 696396"/>
              <a:gd name="connsiteX6-177" fmla="*/ 2957689 w 2957689"/>
              <a:gd name="connsiteY6-178" fmla="*/ 482233 h 696396"/>
              <a:gd name="connsiteX0-179" fmla="*/ 0 w 2957689"/>
              <a:gd name="connsiteY0-180" fmla="*/ 549966 h 696396"/>
              <a:gd name="connsiteX1-181" fmla="*/ 699911 w 2957689"/>
              <a:gd name="connsiteY1-182" fmla="*/ 549966 h 696396"/>
              <a:gd name="connsiteX2-183" fmla="*/ 1027289 w 2957689"/>
              <a:gd name="connsiteY2-184" fmla="*/ 8099 h 696396"/>
              <a:gd name="connsiteX3-185" fmla="*/ 1215083 w 2957689"/>
              <a:gd name="connsiteY3-186" fmla="*/ 598559 h 696396"/>
              <a:gd name="connsiteX4-187" fmla="*/ 1230489 w 2957689"/>
              <a:gd name="connsiteY4-188" fmla="*/ 595121 h 696396"/>
              <a:gd name="connsiteX5-189" fmla="*/ 1578270 w 2957689"/>
              <a:gd name="connsiteY5-190" fmla="*/ 493522 h 696396"/>
              <a:gd name="connsiteX6-191" fmla="*/ 2957689 w 2957689"/>
              <a:gd name="connsiteY6-192" fmla="*/ 482233 h 696396"/>
              <a:gd name="connsiteX0-193" fmla="*/ 0 w 2957689"/>
              <a:gd name="connsiteY0-194" fmla="*/ 615301 h 676133"/>
              <a:gd name="connsiteX1-195" fmla="*/ 699911 w 2957689"/>
              <a:gd name="connsiteY1-196" fmla="*/ 615301 h 676133"/>
              <a:gd name="connsiteX2-197" fmla="*/ 1027289 w 2957689"/>
              <a:gd name="connsiteY2-198" fmla="*/ 73434 h 676133"/>
              <a:gd name="connsiteX3-199" fmla="*/ 1215083 w 2957689"/>
              <a:gd name="connsiteY3-200" fmla="*/ 663894 h 676133"/>
              <a:gd name="connsiteX4-201" fmla="*/ 1457442 w 2957689"/>
              <a:gd name="connsiteY4-202" fmla="*/ 0 h 676133"/>
              <a:gd name="connsiteX5-203" fmla="*/ 1578270 w 2957689"/>
              <a:gd name="connsiteY5-204" fmla="*/ 558857 h 676133"/>
              <a:gd name="connsiteX6-205" fmla="*/ 2957689 w 2957689"/>
              <a:gd name="connsiteY6-206" fmla="*/ 547568 h 676133"/>
              <a:gd name="connsiteX0-207" fmla="*/ 0 w 2957689"/>
              <a:gd name="connsiteY0-208" fmla="*/ 696205 h 736612"/>
              <a:gd name="connsiteX1-209" fmla="*/ 699911 w 2957689"/>
              <a:gd name="connsiteY1-210" fmla="*/ 696205 h 736612"/>
              <a:gd name="connsiteX2-211" fmla="*/ 1027289 w 2957689"/>
              <a:gd name="connsiteY2-212" fmla="*/ 154338 h 736612"/>
              <a:gd name="connsiteX3-213" fmla="*/ 1457442 w 2957689"/>
              <a:gd name="connsiteY3-214" fmla="*/ 80904 h 736612"/>
              <a:gd name="connsiteX4-215" fmla="*/ 1578270 w 2957689"/>
              <a:gd name="connsiteY4-216" fmla="*/ 639761 h 736612"/>
              <a:gd name="connsiteX5-217" fmla="*/ 2957689 w 2957689"/>
              <a:gd name="connsiteY5-218" fmla="*/ 628472 h 736612"/>
              <a:gd name="connsiteX0-219" fmla="*/ 0 w 2957689"/>
              <a:gd name="connsiteY0-220" fmla="*/ 548319 h 667934"/>
              <a:gd name="connsiteX1-221" fmla="*/ 699911 w 2957689"/>
              <a:gd name="connsiteY1-222" fmla="*/ 548319 h 667934"/>
              <a:gd name="connsiteX2-223" fmla="*/ 1027289 w 2957689"/>
              <a:gd name="connsiteY2-224" fmla="*/ 6452 h 667934"/>
              <a:gd name="connsiteX3-225" fmla="*/ 1282752 w 2957689"/>
              <a:gd name="connsiteY3-226" fmla="*/ 587030 h 667934"/>
              <a:gd name="connsiteX4-227" fmla="*/ 1578270 w 2957689"/>
              <a:gd name="connsiteY4-228" fmla="*/ 491875 h 667934"/>
              <a:gd name="connsiteX5-229" fmla="*/ 2957689 w 2957689"/>
              <a:gd name="connsiteY5-230" fmla="*/ 480586 h 667934"/>
              <a:gd name="connsiteX0-231" fmla="*/ 0 w 2957689"/>
              <a:gd name="connsiteY0-232" fmla="*/ 548319 h 667934"/>
              <a:gd name="connsiteX1-233" fmla="*/ 699911 w 2957689"/>
              <a:gd name="connsiteY1-234" fmla="*/ 548319 h 667934"/>
              <a:gd name="connsiteX2-235" fmla="*/ 1027289 w 2957689"/>
              <a:gd name="connsiteY2-236" fmla="*/ 6452 h 667934"/>
              <a:gd name="connsiteX3-237" fmla="*/ 1282752 w 2957689"/>
              <a:gd name="connsiteY3-238" fmla="*/ 587030 h 667934"/>
              <a:gd name="connsiteX4-239" fmla="*/ 1578270 w 2957689"/>
              <a:gd name="connsiteY4-240" fmla="*/ 491875 h 667934"/>
              <a:gd name="connsiteX5-241" fmla="*/ 2957689 w 2957689"/>
              <a:gd name="connsiteY5-242" fmla="*/ 480586 h 667934"/>
              <a:gd name="connsiteX0-243" fmla="*/ 0 w 2957689"/>
              <a:gd name="connsiteY0-244" fmla="*/ 548319 h 667934"/>
              <a:gd name="connsiteX1-245" fmla="*/ 699911 w 2957689"/>
              <a:gd name="connsiteY1-246" fmla="*/ 548319 h 667934"/>
              <a:gd name="connsiteX2-247" fmla="*/ 1027289 w 2957689"/>
              <a:gd name="connsiteY2-248" fmla="*/ 6452 h 667934"/>
              <a:gd name="connsiteX3-249" fmla="*/ 1282752 w 2957689"/>
              <a:gd name="connsiteY3-250" fmla="*/ 587030 h 667934"/>
              <a:gd name="connsiteX4-251" fmla="*/ 1578270 w 2957689"/>
              <a:gd name="connsiteY4-252" fmla="*/ 491875 h 667934"/>
              <a:gd name="connsiteX5-253" fmla="*/ 2957689 w 2957689"/>
              <a:gd name="connsiteY5-254" fmla="*/ 480586 h 667934"/>
              <a:gd name="connsiteX0-255" fmla="*/ 0 w 2957689"/>
              <a:gd name="connsiteY0-256" fmla="*/ 548319 h 602151"/>
              <a:gd name="connsiteX1-257" fmla="*/ 699911 w 2957689"/>
              <a:gd name="connsiteY1-258" fmla="*/ 548319 h 602151"/>
              <a:gd name="connsiteX2-259" fmla="*/ 1027289 w 2957689"/>
              <a:gd name="connsiteY2-260" fmla="*/ 6452 h 602151"/>
              <a:gd name="connsiteX3-261" fmla="*/ 1282752 w 2957689"/>
              <a:gd name="connsiteY3-262" fmla="*/ 587030 h 602151"/>
              <a:gd name="connsiteX4-263" fmla="*/ 1578270 w 2957689"/>
              <a:gd name="connsiteY4-264" fmla="*/ 491875 h 602151"/>
              <a:gd name="connsiteX5-265" fmla="*/ 2957689 w 2957689"/>
              <a:gd name="connsiteY5-266" fmla="*/ 480586 h 602151"/>
              <a:gd name="connsiteX0-267" fmla="*/ 0 w 2957689"/>
              <a:gd name="connsiteY0-268" fmla="*/ 548319 h 588726"/>
              <a:gd name="connsiteX1-269" fmla="*/ 699911 w 2957689"/>
              <a:gd name="connsiteY1-270" fmla="*/ 548319 h 588726"/>
              <a:gd name="connsiteX2-271" fmla="*/ 1027289 w 2957689"/>
              <a:gd name="connsiteY2-272" fmla="*/ 6452 h 588726"/>
              <a:gd name="connsiteX3-273" fmla="*/ 1282752 w 2957689"/>
              <a:gd name="connsiteY3-274" fmla="*/ 587030 h 588726"/>
              <a:gd name="connsiteX4-275" fmla="*/ 1578270 w 2957689"/>
              <a:gd name="connsiteY4-276" fmla="*/ 491875 h 588726"/>
              <a:gd name="connsiteX5-277" fmla="*/ 2957689 w 2957689"/>
              <a:gd name="connsiteY5-278" fmla="*/ 480586 h 588726"/>
              <a:gd name="connsiteX0-279" fmla="*/ 0 w 2957689"/>
              <a:gd name="connsiteY0-280" fmla="*/ 548319 h 588726"/>
              <a:gd name="connsiteX1-281" fmla="*/ 699911 w 2957689"/>
              <a:gd name="connsiteY1-282" fmla="*/ 548319 h 588726"/>
              <a:gd name="connsiteX2-283" fmla="*/ 1027289 w 2957689"/>
              <a:gd name="connsiteY2-284" fmla="*/ 6452 h 588726"/>
              <a:gd name="connsiteX3-285" fmla="*/ 1282752 w 2957689"/>
              <a:gd name="connsiteY3-286" fmla="*/ 587030 h 588726"/>
              <a:gd name="connsiteX4-287" fmla="*/ 1578270 w 2957689"/>
              <a:gd name="connsiteY4-288" fmla="*/ 491875 h 588726"/>
              <a:gd name="connsiteX5-289" fmla="*/ 2062988 w 2957689"/>
              <a:gd name="connsiteY5-290" fmla="*/ 490855 h 588726"/>
              <a:gd name="connsiteX6-291" fmla="*/ 2957689 w 2957689"/>
              <a:gd name="connsiteY6-292" fmla="*/ 480586 h 588726"/>
              <a:gd name="connsiteX0-293" fmla="*/ 0 w 2957689"/>
              <a:gd name="connsiteY0-294" fmla="*/ 548319 h 588726"/>
              <a:gd name="connsiteX1-295" fmla="*/ 699911 w 2957689"/>
              <a:gd name="connsiteY1-296" fmla="*/ 548319 h 588726"/>
              <a:gd name="connsiteX2-297" fmla="*/ 1027289 w 2957689"/>
              <a:gd name="connsiteY2-298" fmla="*/ 6452 h 588726"/>
              <a:gd name="connsiteX3-299" fmla="*/ 1282752 w 2957689"/>
              <a:gd name="connsiteY3-300" fmla="*/ 587030 h 588726"/>
              <a:gd name="connsiteX4-301" fmla="*/ 1578270 w 2957689"/>
              <a:gd name="connsiteY4-302" fmla="*/ 491875 h 588726"/>
              <a:gd name="connsiteX5-303" fmla="*/ 2957689 w 2957689"/>
              <a:gd name="connsiteY5-304" fmla="*/ 480586 h 588726"/>
              <a:gd name="connsiteX0-305" fmla="*/ 0 w 2957689"/>
              <a:gd name="connsiteY0-306" fmla="*/ 548319 h 666052"/>
              <a:gd name="connsiteX1-307" fmla="*/ 699911 w 2957689"/>
              <a:gd name="connsiteY1-308" fmla="*/ 548319 h 666052"/>
              <a:gd name="connsiteX2-309" fmla="*/ 1027289 w 2957689"/>
              <a:gd name="connsiteY2-310" fmla="*/ 6452 h 666052"/>
              <a:gd name="connsiteX3-311" fmla="*/ 1282752 w 2957689"/>
              <a:gd name="connsiteY3-312" fmla="*/ 587030 h 666052"/>
              <a:gd name="connsiteX4-313" fmla="*/ 2957689 w 2957689"/>
              <a:gd name="connsiteY4-314" fmla="*/ 480586 h 666052"/>
              <a:gd name="connsiteX0-315" fmla="*/ 0 w 2957689"/>
              <a:gd name="connsiteY0-316" fmla="*/ 548319 h 666052"/>
              <a:gd name="connsiteX1-317" fmla="*/ 699911 w 2957689"/>
              <a:gd name="connsiteY1-318" fmla="*/ 548319 h 666052"/>
              <a:gd name="connsiteX2-319" fmla="*/ 1027289 w 2957689"/>
              <a:gd name="connsiteY2-320" fmla="*/ 6452 h 666052"/>
              <a:gd name="connsiteX3-321" fmla="*/ 1282752 w 2957689"/>
              <a:gd name="connsiteY3-322" fmla="*/ 587030 h 666052"/>
              <a:gd name="connsiteX4-323" fmla="*/ 2957689 w 2957689"/>
              <a:gd name="connsiteY4-324" fmla="*/ 480586 h 666052"/>
              <a:gd name="connsiteX0-325" fmla="*/ 0 w 2957689"/>
              <a:gd name="connsiteY0-326" fmla="*/ 548319 h 666052"/>
              <a:gd name="connsiteX1-327" fmla="*/ 699911 w 2957689"/>
              <a:gd name="connsiteY1-328" fmla="*/ 548319 h 666052"/>
              <a:gd name="connsiteX2-329" fmla="*/ 1027289 w 2957689"/>
              <a:gd name="connsiteY2-330" fmla="*/ 6452 h 666052"/>
              <a:gd name="connsiteX3-331" fmla="*/ 1282752 w 2957689"/>
              <a:gd name="connsiteY3-332" fmla="*/ 587030 h 666052"/>
              <a:gd name="connsiteX4-333" fmla="*/ 2957689 w 2957689"/>
              <a:gd name="connsiteY4-334" fmla="*/ 480586 h 666052"/>
              <a:gd name="connsiteX0-335" fmla="*/ 0 w 2957689"/>
              <a:gd name="connsiteY0-336" fmla="*/ 548319 h 666052"/>
              <a:gd name="connsiteX1-337" fmla="*/ 699911 w 2957689"/>
              <a:gd name="connsiteY1-338" fmla="*/ 548319 h 666052"/>
              <a:gd name="connsiteX2-339" fmla="*/ 1027289 w 2957689"/>
              <a:gd name="connsiteY2-340" fmla="*/ 6452 h 666052"/>
              <a:gd name="connsiteX3-341" fmla="*/ 1282752 w 2957689"/>
              <a:gd name="connsiteY3-342" fmla="*/ 587030 h 666052"/>
              <a:gd name="connsiteX4-343" fmla="*/ 2957689 w 2957689"/>
              <a:gd name="connsiteY4-344" fmla="*/ 480586 h 666052"/>
              <a:gd name="connsiteX0-345" fmla="*/ 0 w 2957689"/>
              <a:gd name="connsiteY0-346" fmla="*/ 548319 h 666052"/>
              <a:gd name="connsiteX1-347" fmla="*/ 699911 w 2957689"/>
              <a:gd name="connsiteY1-348" fmla="*/ 548319 h 666052"/>
              <a:gd name="connsiteX2-349" fmla="*/ 1027289 w 2957689"/>
              <a:gd name="connsiteY2-350" fmla="*/ 6452 h 666052"/>
              <a:gd name="connsiteX3-351" fmla="*/ 1282752 w 2957689"/>
              <a:gd name="connsiteY3-352" fmla="*/ 587030 h 666052"/>
              <a:gd name="connsiteX4-353" fmla="*/ 2957689 w 2957689"/>
              <a:gd name="connsiteY4-354" fmla="*/ 623416 h 666052"/>
              <a:gd name="connsiteX0-355" fmla="*/ 0 w 2957689"/>
              <a:gd name="connsiteY0-356" fmla="*/ 960932 h 1078665"/>
              <a:gd name="connsiteX1-357" fmla="*/ 699911 w 2957689"/>
              <a:gd name="connsiteY1-358" fmla="*/ 960932 h 1078665"/>
              <a:gd name="connsiteX2-359" fmla="*/ 1027289 w 2957689"/>
              <a:gd name="connsiteY2-360" fmla="*/ 419065 h 1078665"/>
              <a:gd name="connsiteX3-361" fmla="*/ 1282752 w 2957689"/>
              <a:gd name="connsiteY3-362" fmla="*/ 999643 h 1078665"/>
              <a:gd name="connsiteX4-363" fmla="*/ 2957689 w 2957689"/>
              <a:gd name="connsiteY4-364" fmla="*/ 10443 h 1078665"/>
              <a:gd name="connsiteX0-365" fmla="*/ 0 w 2957689"/>
              <a:gd name="connsiteY0-366" fmla="*/ 548319 h 666052"/>
              <a:gd name="connsiteX1-367" fmla="*/ 699911 w 2957689"/>
              <a:gd name="connsiteY1-368" fmla="*/ 548319 h 666052"/>
              <a:gd name="connsiteX2-369" fmla="*/ 1027289 w 2957689"/>
              <a:gd name="connsiteY2-370" fmla="*/ 6452 h 666052"/>
              <a:gd name="connsiteX3-371" fmla="*/ 1282752 w 2957689"/>
              <a:gd name="connsiteY3-372" fmla="*/ 587030 h 666052"/>
              <a:gd name="connsiteX4-373" fmla="*/ 2957689 w 2957689"/>
              <a:gd name="connsiteY4-374" fmla="*/ 580459 h 666052"/>
              <a:gd name="connsiteX0-375" fmla="*/ 0 w 2957689"/>
              <a:gd name="connsiteY0-376" fmla="*/ 739162 h 779569"/>
              <a:gd name="connsiteX1-377" fmla="*/ 699911 w 2957689"/>
              <a:gd name="connsiteY1-378" fmla="*/ 739162 h 779569"/>
              <a:gd name="connsiteX2-379" fmla="*/ 1027289 w 2957689"/>
              <a:gd name="connsiteY2-380" fmla="*/ 197295 h 779569"/>
              <a:gd name="connsiteX3-381" fmla="*/ 1282752 w 2957689"/>
              <a:gd name="connsiteY3-382" fmla="*/ 80904 h 779569"/>
              <a:gd name="connsiteX4-383" fmla="*/ 2957689 w 2957689"/>
              <a:gd name="connsiteY4-384" fmla="*/ 771302 h 779569"/>
              <a:gd name="connsiteX0-385" fmla="*/ 0 w 2957689"/>
              <a:gd name="connsiteY0-386" fmla="*/ 542575 h 617351"/>
              <a:gd name="connsiteX1-387" fmla="*/ 699911 w 2957689"/>
              <a:gd name="connsiteY1-388" fmla="*/ 542575 h 617351"/>
              <a:gd name="connsiteX2-389" fmla="*/ 1027289 w 2957689"/>
              <a:gd name="connsiteY2-390" fmla="*/ 708 h 617351"/>
              <a:gd name="connsiteX3-391" fmla="*/ 1282752 w 2957689"/>
              <a:gd name="connsiteY3-392" fmla="*/ 538329 h 617351"/>
              <a:gd name="connsiteX4-393" fmla="*/ 2957689 w 2957689"/>
              <a:gd name="connsiteY4-394" fmla="*/ 574715 h 617351"/>
              <a:gd name="connsiteX0-395" fmla="*/ 0 w 2957689"/>
              <a:gd name="connsiteY0-396" fmla="*/ 542575 h 582982"/>
              <a:gd name="connsiteX1-397" fmla="*/ 699911 w 2957689"/>
              <a:gd name="connsiteY1-398" fmla="*/ 542575 h 582982"/>
              <a:gd name="connsiteX2-399" fmla="*/ 1027289 w 2957689"/>
              <a:gd name="connsiteY2-400" fmla="*/ 708 h 582982"/>
              <a:gd name="connsiteX3-401" fmla="*/ 1282752 w 2957689"/>
              <a:gd name="connsiteY3-402" fmla="*/ 538329 h 582982"/>
              <a:gd name="connsiteX4-403" fmla="*/ 2957689 w 2957689"/>
              <a:gd name="connsiteY4-404" fmla="*/ 574715 h 582982"/>
              <a:gd name="connsiteX0-405" fmla="*/ 0 w 2957689"/>
              <a:gd name="connsiteY0-406" fmla="*/ 542575 h 582982"/>
              <a:gd name="connsiteX1-407" fmla="*/ 699911 w 2957689"/>
              <a:gd name="connsiteY1-408" fmla="*/ 542575 h 582982"/>
              <a:gd name="connsiteX2-409" fmla="*/ 1027289 w 2957689"/>
              <a:gd name="connsiteY2-410" fmla="*/ 708 h 582982"/>
              <a:gd name="connsiteX3-411" fmla="*/ 1282752 w 2957689"/>
              <a:gd name="connsiteY3-412" fmla="*/ 538329 h 582982"/>
              <a:gd name="connsiteX4-413" fmla="*/ 2957689 w 2957689"/>
              <a:gd name="connsiteY4-414" fmla="*/ 574715 h 582982"/>
              <a:gd name="connsiteX0-415" fmla="*/ 0 w 2957689"/>
              <a:gd name="connsiteY0-416" fmla="*/ 542575 h 582982"/>
              <a:gd name="connsiteX1-417" fmla="*/ 699911 w 2957689"/>
              <a:gd name="connsiteY1-418" fmla="*/ 542575 h 582982"/>
              <a:gd name="connsiteX2-419" fmla="*/ 1027289 w 2957689"/>
              <a:gd name="connsiteY2-420" fmla="*/ 708 h 582982"/>
              <a:gd name="connsiteX3-421" fmla="*/ 1282752 w 2957689"/>
              <a:gd name="connsiteY3-422" fmla="*/ 538329 h 582982"/>
              <a:gd name="connsiteX4-423" fmla="*/ 2957689 w 2957689"/>
              <a:gd name="connsiteY4-424" fmla="*/ 206363 h 582982"/>
              <a:gd name="connsiteX0-425" fmla="*/ 0 w 2957689"/>
              <a:gd name="connsiteY0-426" fmla="*/ 542575 h 582982"/>
              <a:gd name="connsiteX1-427" fmla="*/ 699911 w 2957689"/>
              <a:gd name="connsiteY1-428" fmla="*/ 542575 h 582982"/>
              <a:gd name="connsiteX2-429" fmla="*/ 1027289 w 2957689"/>
              <a:gd name="connsiteY2-430" fmla="*/ 708 h 582982"/>
              <a:gd name="connsiteX3-431" fmla="*/ 1282752 w 2957689"/>
              <a:gd name="connsiteY3-432" fmla="*/ 538329 h 582982"/>
              <a:gd name="connsiteX4-433" fmla="*/ 2957689 w 2957689"/>
              <a:gd name="connsiteY4-434" fmla="*/ 531758 h 582982"/>
              <a:gd name="connsiteX0-435" fmla="*/ 0 w 2957689"/>
              <a:gd name="connsiteY0-436" fmla="*/ 542575 h 582982"/>
              <a:gd name="connsiteX1-437" fmla="*/ 699911 w 2957689"/>
              <a:gd name="connsiteY1-438" fmla="*/ 542575 h 582982"/>
              <a:gd name="connsiteX2-439" fmla="*/ 1027289 w 2957689"/>
              <a:gd name="connsiteY2-440" fmla="*/ 708 h 582982"/>
              <a:gd name="connsiteX3-441" fmla="*/ 1282752 w 2957689"/>
              <a:gd name="connsiteY3-442" fmla="*/ 538329 h 582982"/>
              <a:gd name="connsiteX4-443" fmla="*/ 2957689 w 2957689"/>
              <a:gd name="connsiteY4-444" fmla="*/ 531758 h 582982"/>
              <a:gd name="connsiteX0-445" fmla="*/ 0 w 2957689"/>
              <a:gd name="connsiteY0-446" fmla="*/ 542575 h 582982"/>
              <a:gd name="connsiteX1-447" fmla="*/ 699911 w 2957689"/>
              <a:gd name="connsiteY1-448" fmla="*/ 542575 h 582982"/>
              <a:gd name="connsiteX2-449" fmla="*/ 1027289 w 2957689"/>
              <a:gd name="connsiteY2-450" fmla="*/ 708 h 582982"/>
              <a:gd name="connsiteX3-451" fmla="*/ 2524841 w 2957689"/>
              <a:gd name="connsiteY3-452" fmla="*/ 538329 h 582982"/>
              <a:gd name="connsiteX4-453" fmla="*/ 2957689 w 2957689"/>
              <a:gd name="connsiteY4-454" fmla="*/ 531758 h 582982"/>
              <a:gd name="connsiteX0-455" fmla="*/ 0 w 2957689"/>
              <a:gd name="connsiteY0-456" fmla="*/ 542575 h 582982"/>
              <a:gd name="connsiteX1-457" fmla="*/ 699911 w 2957689"/>
              <a:gd name="connsiteY1-458" fmla="*/ 542575 h 582982"/>
              <a:gd name="connsiteX2-459" fmla="*/ 2139370 w 2957689"/>
              <a:gd name="connsiteY2-460" fmla="*/ 708 h 582982"/>
              <a:gd name="connsiteX3-461" fmla="*/ 2524841 w 2957689"/>
              <a:gd name="connsiteY3-462" fmla="*/ 538329 h 582982"/>
              <a:gd name="connsiteX4-463" fmla="*/ 2957689 w 2957689"/>
              <a:gd name="connsiteY4-464" fmla="*/ 531758 h 582982"/>
              <a:gd name="connsiteX0-465" fmla="*/ 0 w 2957689"/>
              <a:gd name="connsiteY0-466" fmla="*/ 542575 h 582982"/>
              <a:gd name="connsiteX1-467" fmla="*/ 1974502 w 2957689"/>
              <a:gd name="connsiteY1-468" fmla="*/ 542575 h 582982"/>
              <a:gd name="connsiteX2-469" fmla="*/ 2139370 w 2957689"/>
              <a:gd name="connsiteY2-470" fmla="*/ 708 h 582982"/>
              <a:gd name="connsiteX3-471" fmla="*/ 2524841 w 2957689"/>
              <a:gd name="connsiteY3-472" fmla="*/ 538329 h 582982"/>
              <a:gd name="connsiteX4-473" fmla="*/ 2957689 w 2957689"/>
              <a:gd name="connsiteY4-474" fmla="*/ 531758 h 582982"/>
              <a:gd name="connsiteX0-475" fmla="*/ 0 w 2957689"/>
              <a:gd name="connsiteY0-476" fmla="*/ 542575 h 582982"/>
              <a:gd name="connsiteX1-477" fmla="*/ 1974502 w 2957689"/>
              <a:gd name="connsiteY1-478" fmla="*/ 542575 h 582982"/>
              <a:gd name="connsiteX2-479" fmla="*/ 2276388 w 2957689"/>
              <a:gd name="connsiteY2-480" fmla="*/ 708 h 582982"/>
              <a:gd name="connsiteX3-481" fmla="*/ 2524841 w 2957689"/>
              <a:gd name="connsiteY3-482" fmla="*/ 538329 h 582982"/>
              <a:gd name="connsiteX4-483" fmla="*/ 2957689 w 2957689"/>
              <a:gd name="connsiteY4-484" fmla="*/ 531758 h 5829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974502" y="542575"/>
                </a:lnTo>
                <a:cubicBezTo>
                  <a:pt x="2156302" y="582982"/>
                  <a:pt x="2184665" y="1416"/>
                  <a:pt x="2276388" y="708"/>
                </a:cubicBezTo>
                <a:cubicBezTo>
                  <a:pt x="2368111" y="0"/>
                  <a:pt x="2433011" y="457425"/>
                  <a:pt x="2524841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506775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-1" fmla="*/ 0 w 2957689"/>
              <a:gd name="connsiteY0-2" fmla="*/ 551274 h 641585"/>
              <a:gd name="connsiteX1-3" fmla="*/ 699911 w 2957689"/>
              <a:gd name="connsiteY1-4" fmla="*/ 551274 h 641585"/>
              <a:gd name="connsiteX2-5" fmla="*/ 1027289 w 2957689"/>
              <a:gd name="connsiteY2-6" fmla="*/ 9407 h 641585"/>
              <a:gd name="connsiteX3-7" fmla="*/ 1241778 w 2957689"/>
              <a:gd name="connsiteY3-8" fmla="*/ 494830 h 641585"/>
              <a:gd name="connsiteX4-9" fmla="*/ 2957689 w 2957689"/>
              <a:gd name="connsiteY4-10" fmla="*/ 483541 h 641585"/>
              <a:gd name="connsiteX0-11" fmla="*/ 0 w 2957689"/>
              <a:gd name="connsiteY0-12" fmla="*/ 581378 h 671689"/>
              <a:gd name="connsiteX1-13" fmla="*/ 699911 w 2957689"/>
              <a:gd name="connsiteY1-14" fmla="*/ 581378 h 671689"/>
              <a:gd name="connsiteX2-15" fmla="*/ 1027289 w 2957689"/>
              <a:gd name="connsiteY2-16" fmla="*/ 39511 h 671689"/>
              <a:gd name="connsiteX3-17" fmla="*/ 1215083 w 2957689"/>
              <a:gd name="connsiteY3-18" fmla="*/ 344311 h 671689"/>
              <a:gd name="connsiteX4-19" fmla="*/ 1241778 w 2957689"/>
              <a:gd name="connsiteY4-20" fmla="*/ 524934 h 671689"/>
              <a:gd name="connsiteX5" fmla="*/ 2957689 w 2957689"/>
              <a:gd name="connsiteY5" fmla="*/ 513645 h 671689"/>
              <a:gd name="connsiteX0-21" fmla="*/ 0 w 2957689"/>
              <a:gd name="connsiteY0-22" fmla="*/ 581378 h 671689"/>
              <a:gd name="connsiteX1-23" fmla="*/ 699911 w 2957689"/>
              <a:gd name="connsiteY1-24" fmla="*/ 581378 h 671689"/>
              <a:gd name="connsiteX2-25" fmla="*/ 1027289 w 2957689"/>
              <a:gd name="connsiteY2-26" fmla="*/ 39511 h 671689"/>
              <a:gd name="connsiteX3-27" fmla="*/ 1215083 w 2957689"/>
              <a:gd name="connsiteY3-28" fmla="*/ 344311 h 671689"/>
              <a:gd name="connsiteX4-29" fmla="*/ 1578270 w 2957689"/>
              <a:gd name="connsiteY4-30" fmla="*/ 524934 h 671689"/>
              <a:gd name="connsiteX5-31" fmla="*/ 2957689 w 2957689"/>
              <a:gd name="connsiteY5-32" fmla="*/ 513645 h 671689"/>
              <a:gd name="connsiteX0-33" fmla="*/ 0 w 2957689"/>
              <a:gd name="connsiteY0-34" fmla="*/ 557573 h 647884"/>
              <a:gd name="connsiteX1-35" fmla="*/ 699911 w 2957689"/>
              <a:gd name="connsiteY1-36" fmla="*/ 557573 h 647884"/>
              <a:gd name="connsiteX2-37" fmla="*/ 1027289 w 2957689"/>
              <a:gd name="connsiteY2-38" fmla="*/ 15706 h 647884"/>
              <a:gd name="connsiteX3-39" fmla="*/ 1215083 w 2957689"/>
              <a:gd name="connsiteY3-40" fmla="*/ 463336 h 647884"/>
              <a:gd name="connsiteX4-41" fmla="*/ 1578270 w 2957689"/>
              <a:gd name="connsiteY4-42" fmla="*/ 501129 h 647884"/>
              <a:gd name="connsiteX5-43" fmla="*/ 2957689 w 2957689"/>
              <a:gd name="connsiteY5-44" fmla="*/ 489840 h 647884"/>
              <a:gd name="connsiteX0-45" fmla="*/ 0 w 2957689"/>
              <a:gd name="connsiteY0-46" fmla="*/ 557573 h 647884"/>
              <a:gd name="connsiteX1-47" fmla="*/ 699911 w 2957689"/>
              <a:gd name="connsiteY1-48" fmla="*/ 557573 h 647884"/>
              <a:gd name="connsiteX2-49" fmla="*/ 1027289 w 2957689"/>
              <a:gd name="connsiteY2-50" fmla="*/ 15706 h 647884"/>
              <a:gd name="connsiteX3-51" fmla="*/ 1215083 w 2957689"/>
              <a:gd name="connsiteY3-52" fmla="*/ 463336 h 647884"/>
              <a:gd name="connsiteX4-53" fmla="*/ 1578270 w 2957689"/>
              <a:gd name="connsiteY4-54" fmla="*/ 501129 h 647884"/>
              <a:gd name="connsiteX5-55" fmla="*/ 2957689 w 2957689"/>
              <a:gd name="connsiteY5-56" fmla="*/ 489840 h 647884"/>
              <a:gd name="connsiteX0-57" fmla="*/ 0 w 2957689"/>
              <a:gd name="connsiteY0-58" fmla="*/ 557573 h 647884"/>
              <a:gd name="connsiteX1-59" fmla="*/ 699911 w 2957689"/>
              <a:gd name="connsiteY1-60" fmla="*/ 557573 h 647884"/>
              <a:gd name="connsiteX2-61" fmla="*/ 1027289 w 2957689"/>
              <a:gd name="connsiteY2-62" fmla="*/ 15706 h 647884"/>
              <a:gd name="connsiteX3-63" fmla="*/ 1215083 w 2957689"/>
              <a:gd name="connsiteY3-64" fmla="*/ 463336 h 647884"/>
              <a:gd name="connsiteX4-65" fmla="*/ 1578270 w 2957689"/>
              <a:gd name="connsiteY4-66" fmla="*/ 501129 h 647884"/>
              <a:gd name="connsiteX5-67" fmla="*/ 2957689 w 2957689"/>
              <a:gd name="connsiteY5-68" fmla="*/ 489840 h 647884"/>
              <a:gd name="connsiteX0-69" fmla="*/ 0 w 2957689"/>
              <a:gd name="connsiteY0-70" fmla="*/ 557573 h 602728"/>
              <a:gd name="connsiteX1-71" fmla="*/ 699911 w 2957689"/>
              <a:gd name="connsiteY1-72" fmla="*/ 557573 h 602728"/>
              <a:gd name="connsiteX2-73" fmla="*/ 1027289 w 2957689"/>
              <a:gd name="connsiteY2-74" fmla="*/ 15706 h 602728"/>
              <a:gd name="connsiteX3-75" fmla="*/ 1215083 w 2957689"/>
              <a:gd name="connsiteY3-76" fmla="*/ 463336 h 602728"/>
              <a:gd name="connsiteX4-77" fmla="*/ 1578270 w 2957689"/>
              <a:gd name="connsiteY4-78" fmla="*/ 501129 h 602728"/>
              <a:gd name="connsiteX5-79" fmla="*/ 2957689 w 2957689"/>
              <a:gd name="connsiteY5-80" fmla="*/ 489840 h 602728"/>
              <a:gd name="connsiteX0-81" fmla="*/ 0 w 2957689"/>
              <a:gd name="connsiteY0-82" fmla="*/ 557573 h 597980"/>
              <a:gd name="connsiteX1-83" fmla="*/ 699911 w 2957689"/>
              <a:gd name="connsiteY1-84" fmla="*/ 557573 h 597980"/>
              <a:gd name="connsiteX2-85" fmla="*/ 1027289 w 2957689"/>
              <a:gd name="connsiteY2-86" fmla="*/ 15706 h 597980"/>
              <a:gd name="connsiteX3-87" fmla="*/ 1215083 w 2957689"/>
              <a:gd name="connsiteY3-88" fmla="*/ 463336 h 597980"/>
              <a:gd name="connsiteX4-89" fmla="*/ 1578270 w 2957689"/>
              <a:gd name="connsiteY4-90" fmla="*/ 501129 h 597980"/>
              <a:gd name="connsiteX5-91" fmla="*/ 2957689 w 2957689"/>
              <a:gd name="connsiteY5-92" fmla="*/ 489840 h 597980"/>
              <a:gd name="connsiteX0-93" fmla="*/ 0 w 2957689"/>
              <a:gd name="connsiteY0-94" fmla="*/ 557573 h 597980"/>
              <a:gd name="connsiteX1-95" fmla="*/ 699911 w 2957689"/>
              <a:gd name="connsiteY1-96" fmla="*/ 557573 h 597980"/>
              <a:gd name="connsiteX2-97" fmla="*/ 1027289 w 2957689"/>
              <a:gd name="connsiteY2-98" fmla="*/ 15706 h 597980"/>
              <a:gd name="connsiteX3-99" fmla="*/ 1215083 w 2957689"/>
              <a:gd name="connsiteY3-100" fmla="*/ 463336 h 597980"/>
              <a:gd name="connsiteX4-101" fmla="*/ 1578270 w 2957689"/>
              <a:gd name="connsiteY4-102" fmla="*/ 501129 h 597980"/>
              <a:gd name="connsiteX5-103" fmla="*/ 2957689 w 2957689"/>
              <a:gd name="connsiteY5-104" fmla="*/ 489840 h 597980"/>
              <a:gd name="connsiteX0-105" fmla="*/ 0 w 2957689"/>
              <a:gd name="connsiteY0-106" fmla="*/ 557573 h 597980"/>
              <a:gd name="connsiteX1-107" fmla="*/ 699911 w 2957689"/>
              <a:gd name="connsiteY1-108" fmla="*/ 557573 h 597980"/>
              <a:gd name="connsiteX2-109" fmla="*/ 1027289 w 2957689"/>
              <a:gd name="connsiteY2-110" fmla="*/ 15706 h 597980"/>
              <a:gd name="connsiteX3-111" fmla="*/ 1215083 w 2957689"/>
              <a:gd name="connsiteY3-112" fmla="*/ 463336 h 597980"/>
              <a:gd name="connsiteX4-113" fmla="*/ 1578270 w 2957689"/>
              <a:gd name="connsiteY4-114" fmla="*/ 501129 h 597980"/>
              <a:gd name="connsiteX5-115" fmla="*/ 2957689 w 2957689"/>
              <a:gd name="connsiteY5-116" fmla="*/ 489840 h 597980"/>
              <a:gd name="connsiteX0-117" fmla="*/ 0 w 2957689"/>
              <a:gd name="connsiteY0-118" fmla="*/ 557573 h 597980"/>
              <a:gd name="connsiteX1-119" fmla="*/ 699911 w 2957689"/>
              <a:gd name="connsiteY1-120" fmla="*/ 557573 h 597980"/>
              <a:gd name="connsiteX2-121" fmla="*/ 1027289 w 2957689"/>
              <a:gd name="connsiteY2-122" fmla="*/ 15706 h 597980"/>
              <a:gd name="connsiteX3-123" fmla="*/ 1215083 w 2957689"/>
              <a:gd name="connsiteY3-124" fmla="*/ 463336 h 597980"/>
              <a:gd name="connsiteX4-125" fmla="*/ 1578270 w 2957689"/>
              <a:gd name="connsiteY4-126" fmla="*/ 501129 h 597980"/>
              <a:gd name="connsiteX5-127" fmla="*/ 2957689 w 2957689"/>
              <a:gd name="connsiteY5-128" fmla="*/ 489840 h 597980"/>
              <a:gd name="connsiteX0-129" fmla="*/ 0 w 2957689"/>
              <a:gd name="connsiteY0-130" fmla="*/ 549966 h 598559"/>
              <a:gd name="connsiteX1-131" fmla="*/ 699911 w 2957689"/>
              <a:gd name="connsiteY1-132" fmla="*/ 549966 h 598559"/>
              <a:gd name="connsiteX2-133" fmla="*/ 1027289 w 2957689"/>
              <a:gd name="connsiteY2-134" fmla="*/ 8099 h 598559"/>
              <a:gd name="connsiteX3-135" fmla="*/ 1215083 w 2957689"/>
              <a:gd name="connsiteY3-136" fmla="*/ 598559 h 598559"/>
              <a:gd name="connsiteX4-137" fmla="*/ 1578270 w 2957689"/>
              <a:gd name="connsiteY4-138" fmla="*/ 493522 h 598559"/>
              <a:gd name="connsiteX5-139" fmla="*/ 2957689 w 2957689"/>
              <a:gd name="connsiteY5-140" fmla="*/ 482233 h 598559"/>
              <a:gd name="connsiteX0-141" fmla="*/ 0 w 2957689"/>
              <a:gd name="connsiteY0-142" fmla="*/ 549966 h 598559"/>
              <a:gd name="connsiteX1-143" fmla="*/ 699911 w 2957689"/>
              <a:gd name="connsiteY1-144" fmla="*/ 549966 h 598559"/>
              <a:gd name="connsiteX2-145" fmla="*/ 1027289 w 2957689"/>
              <a:gd name="connsiteY2-146" fmla="*/ 8099 h 598559"/>
              <a:gd name="connsiteX3-147" fmla="*/ 1215083 w 2957689"/>
              <a:gd name="connsiteY3-148" fmla="*/ 598559 h 598559"/>
              <a:gd name="connsiteX4-149" fmla="*/ 1578270 w 2957689"/>
              <a:gd name="connsiteY4-150" fmla="*/ 493522 h 598559"/>
              <a:gd name="connsiteX5-151" fmla="*/ 2957689 w 2957689"/>
              <a:gd name="connsiteY5-152" fmla="*/ 482233 h 598559"/>
              <a:gd name="connsiteX0-153" fmla="*/ 0 w 2957689"/>
              <a:gd name="connsiteY0-154" fmla="*/ 549966 h 696396"/>
              <a:gd name="connsiteX1-155" fmla="*/ 699911 w 2957689"/>
              <a:gd name="connsiteY1-156" fmla="*/ 549966 h 696396"/>
              <a:gd name="connsiteX2-157" fmla="*/ 1027289 w 2957689"/>
              <a:gd name="connsiteY2-158" fmla="*/ 8099 h 696396"/>
              <a:gd name="connsiteX3-159" fmla="*/ 1215083 w 2957689"/>
              <a:gd name="connsiteY3-160" fmla="*/ 598559 h 696396"/>
              <a:gd name="connsiteX4-161" fmla="*/ 1230489 w 2957689"/>
              <a:gd name="connsiteY4-162" fmla="*/ 595121 h 696396"/>
              <a:gd name="connsiteX5-163" fmla="*/ 1578270 w 2957689"/>
              <a:gd name="connsiteY5-164" fmla="*/ 493522 h 696396"/>
              <a:gd name="connsiteX6" fmla="*/ 2957689 w 2957689"/>
              <a:gd name="connsiteY6" fmla="*/ 482233 h 696396"/>
              <a:gd name="connsiteX0-165" fmla="*/ 0 w 2957689"/>
              <a:gd name="connsiteY0-166" fmla="*/ 549966 h 696396"/>
              <a:gd name="connsiteX1-167" fmla="*/ 699911 w 2957689"/>
              <a:gd name="connsiteY1-168" fmla="*/ 549966 h 696396"/>
              <a:gd name="connsiteX2-169" fmla="*/ 1027289 w 2957689"/>
              <a:gd name="connsiteY2-170" fmla="*/ 8099 h 696396"/>
              <a:gd name="connsiteX3-171" fmla="*/ 1215083 w 2957689"/>
              <a:gd name="connsiteY3-172" fmla="*/ 598559 h 696396"/>
              <a:gd name="connsiteX4-173" fmla="*/ 1230489 w 2957689"/>
              <a:gd name="connsiteY4-174" fmla="*/ 595121 h 696396"/>
              <a:gd name="connsiteX5-175" fmla="*/ 1578270 w 2957689"/>
              <a:gd name="connsiteY5-176" fmla="*/ 493522 h 696396"/>
              <a:gd name="connsiteX6-177" fmla="*/ 2957689 w 2957689"/>
              <a:gd name="connsiteY6-178" fmla="*/ 482233 h 696396"/>
              <a:gd name="connsiteX0-179" fmla="*/ 0 w 2957689"/>
              <a:gd name="connsiteY0-180" fmla="*/ 549966 h 696396"/>
              <a:gd name="connsiteX1-181" fmla="*/ 699911 w 2957689"/>
              <a:gd name="connsiteY1-182" fmla="*/ 549966 h 696396"/>
              <a:gd name="connsiteX2-183" fmla="*/ 1027289 w 2957689"/>
              <a:gd name="connsiteY2-184" fmla="*/ 8099 h 696396"/>
              <a:gd name="connsiteX3-185" fmla="*/ 1215083 w 2957689"/>
              <a:gd name="connsiteY3-186" fmla="*/ 598559 h 696396"/>
              <a:gd name="connsiteX4-187" fmla="*/ 1230489 w 2957689"/>
              <a:gd name="connsiteY4-188" fmla="*/ 595121 h 696396"/>
              <a:gd name="connsiteX5-189" fmla="*/ 1578270 w 2957689"/>
              <a:gd name="connsiteY5-190" fmla="*/ 493522 h 696396"/>
              <a:gd name="connsiteX6-191" fmla="*/ 2957689 w 2957689"/>
              <a:gd name="connsiteY6-192" fmla="*/ 482233 h 696396"/>
              <a:gd name="connsiteX0-193" fmla="*/ 0 w 2957689"/>
              <a:gd name="connsiteY0-194" fmla="*/ 615301 h 676133"/>
              <a:gd name="connsiteX1-195" fmla="*/ 699911 w 2957689"/>
              <a:gd name="connsiteY1-196" fmla="*/ 615301 h 676133"/>
              <a:gd name="connsiteX2-197" fmla="*/ 1027289 w 2957689"/>
              <a:gd name="connsiteY2-198" fmla="*/ 73434 h 676133"/>
              <a:gd name="connsiteX3-199" fmla="*/ 1215083 w 2957689"/>
              <a:gd name="connsiteY3-200" fmla="*/ 663894 h 676133"/>
              <a:gd name="connsiteX4-201" fmla="*/ 1457442 w 2957689"/>
              <a:gd name="connsiteY4-202" fmla="*/ 0 h 676133"/>
              <a:gd name="connsiteX5-203" fmla="*/ 1578270 w 2957689"/>
              <a:gd name="connsiteY5-204" fmla="*/ 558857 h 676133"/>
              <a:gd name="connsiteX6-205" fmla="*/ 2957689 w 2957689"/>
              <a:gd name="connsiteY6-206" fmla="*/ 547568 h 676133"/>
              <a:gd name="connsiteX0-207" fmla="*/ 0 w 2957689"/>
              <a:gd name="connsiteY0-208" fmla="*/ 696205 h 736612"/>
              <a:gd name="connsiteX1-209" fmla="*/ 699911 w 2957689"/>
              <a:gd name="connsiteY1-210" fmla="*/ 696205 h 736612"/>
              <a:gd name="connsiteX2-211" fmla="*/ 1027289 w 2957689"/>
              <a:gd name="connsiteY2-212" fmla="*/ 154338 h 736612"/>
              <a:gd name="connsiteX3-213" fmla="*/ 1457442 w 2957689"/>
              <a:gd name="connsiteY3-214" fmla="*/ 80904 h 736612"/>
              <a:gd name="connsiteX4-215" fmla="*/ 1578270 w 2957689"/>
              <a:gd name="connsiteY4-216" fmla="*/ 639761 h 736612"/>
              <a:gd name="connsiteX5-217" fmla="*/ 2957689 w 2957689"/>
              <a:gd name="connsiteY5-218" fmla="*/ 628472 h 736612"/>
              <a:gd name="connsiteX0-219" fmla="*/ 0 w 2957689"/>
              <a:gd name="connsiteY0-220" fmla="*/ 548319 h 667934"/>
              <a:gd name="connsiteX1-221" fmla="*/ 699911 w 2957689"/>
              <a:gd name="connsiteY1-222" fmla="*/ 548319 h 667934"/>
              <a:gd name="connsiteX2-223" fmla="*/ 1027289 w 2957689"/>
              <a:gd name="connsiteY2-224" fmla="*/ 6452 h 667934"/>
              <a:gd name="connsiteX3-225" fmla="*/ 1282752 w 2957689"/>
              <a:gd name="connsiteY3-226" fmla="*/ 587030 h 667934"/>
              <a:gd name="connsiteX4-227" fmla="*/ 1578270 w 2957689"/>
              <a:gd name="connsiteY4-228" fmla="*/ 491875 h 667934"/>
              <a:gd name="connsiteX5-229" fmla="*/ 2957689 w 2957689"/>
              <a:gd name="connsiteY5-230" fmla="*/ 480586 h 667934"/>
              <a:gd name="connsiteX0-231" fmla="*/ 0 w 2957689"/>
              <a:gd name="connsiteY0-232" fmla="*/ 548319 h 667934"/>
              <a:gd name="connsiteX1-233" fmla="*/ 699911 w 2957689"/>
              <a:gd name="connsiteY1-234" fmla="*/ 548319 h 667934"/>
              <a:gd name="connsiteX2-235" fmla="*/ 1027289 w 2957689"/>
              <a:gd name="connsiteY2-236" fmla="*/ 6452 h 667934"/>
              <a:gd name="connsiteX3-237" fmla="*/ 1282752 w 2957689"/>
              <a:gd name="connsiteY3-238" fmla="*/ 587030 h 667934"/>
              <a:gd name="connsiteX4-239" fmla="*/ 1578270 w 2957689"/>
              <a:gd name="connsiteY4-240" fmla="*/ 491875 h 667934"/>
              <a:gd name="connsiteX5-241" fmla="*/ 2957689 w 2957689"/>
              <a:gd name="connsiteY5-242" fmla="*/ 480586 h 667934"/>
              <a:gd name="connsiteX0-243" fmla="*/ 0 w 2957689"/>
              <a:gd name="connsiteY0-244" fmla="*/ 548319 h 667934"/>
              <a:gd name="connsiteX1-245" fmla="*/ 699911 w 2957689"/>
              <a:gd name="connsiteY1-246" fmla="*/ 548319 h 667934"/>
              <a:gd name="connsiteX2-247" fmla="*/ 1027289 w 2957689"/>
              <a:gd name="connsiteY2-248" fmla="*/ 6452 h 667934"/>
              <a:gd name="connsiteX3-249" fmla="*/ 1282752 w 2957689"/>
              <a:gd name="connsiteY3-250" fmla="*/ 587030 h 667934"/>
              <a:gd name="connsiteX4-251" fmla="*/ 1578270 w 2957689"/>
              <a:gd name="connsiteY4-252" fmla="*/ 491875 h 667934"/>
              <a:gd name="connsiteX5-253" fmla="*/ 2957689 w 2957689"/>
              <a:gd name="connsiteY5-254" fmla="*/ 480586 h 667934"/>
              <a:gd name="connsiteX0-255" fmla="*/ 0 w 2957689"/>
              <a:gd name="connsiteY0-256" fmla="*/ 548319 h 602151"/>
              <a:gd name="connsiteX1-257" fmla="*/ 699911 w 2957689"/>
              <a:gd name="connsiteY1-258" fmla="*/ 548319 h 602151"/>
              <a:gd name="connsiteX2-259" fmla="*/ 1027289 w 2957689"/>
              <a:gd name="connsiteY2-260" fmla="*/ 6452 h 602151"/>
              <a:gd name="connsiteX3-261" fmla="*/ 1282752 w 2957689"/>
              <a:gd name="connsiteY3-262" fmla="*/ 587030 h 602151"/>
              <a:gd name="connsiteX4-263" fmla="*/ 1578270 w 2957689"/>
              <a:gd name="connsiteY4-264" fmla="*/ 491875 h 602151"/>
              <a:gd name="connsiteX5-265" fmla="*/ 2957689 w 2957689"/>
              <a:gd name="connsiteY5-266" fmla="*/ 480586 h 602151"/>
              <a:gd name="connsiteX0-267" fmla="*/ 0 w 2957689"/>
              <a:gd name="connsiteY0-268" fmla="*/ 548319 h 588726"/>
              <a:gd name="connsiteX1-269" fmla="*/ 699911 w 2957689"/>
              <a:gd name="connsiteY1-270" fmla="*/ 548319 h 588726"/>
              <a:gd name="connsiteX2-271" fmla="*/ 1027289 w 2957689"/>
              <a:gd name="connsiteY2-272" fmla="*/ 6452 h 588726"/>
              <a:gd name="connsiteX3-273" fmla="*/ 1282752 w 2957689"/>
              <a:gd name="connsiteY3-274" fmla="*/ 587030 h 588726"/>
              <a:gd name="connsiteX4-275" fmla="*/ 1578270 w 2957689"/>
              <a:gd name="connsiteY4-276" fmla="*/ 491875 h 588726"/>
              <a:gd name="connsiteX5-277" fmla="*/ 2957689 w 2957689"/>
              <a:gd name="connsiteY5-278" fmla="*/ 480586 h 588726"/>
              <a:gd name="connsiteX0-279" fmla="*/ 0 w 2957689"/>
              <a:gd name="connsiteY0-280" fmla="*/ 548319 h 588726"/>
              <a:gd name="connsiteX1-281" fmla="*/ 699911 w 2957689"/>
              <a:gd name="connsiteY1-282" fmla="*/ 548319 h 588726"/>
              <a:gd name="connsiteX2-283" fmla="*/ 1027289 w 2957689"/>
              <a:gd name="connsiteY2-284" fmla="*/ 6452 h 588726"/>
              <a:gd name="connsiteX3-285" fmla="*/ 1282752 w 2957689"/>
              <a:gd name="connsiteY3-286" fmla="*/ 587030 h 588726"/>
              <a:gd name="connsiteX4-287" fmla="*/ 1578270 w 2957689"/>
              <a:gd name="connsiteY4-288" fmla="*/ 491875 h 588726"/>
              <a:gd name="connsiteX5-289" fmla="*/ 2062988 w 2957689"/>
              <a:gd name="connsiteY5-290" fmla="*/ 490855 h 588726"/>
              <a:gd name="connsiteX6-291" fmla="*/ 2957689 w 2957689"/>
              <a:gd name="connsiteY6-292" fmla="*/ 480586 h 588726"/>
              <a:gd name="connsiteX0-293" fmla="*/ 0 w 2957689"/>
              <a:gd name="connsiteY0-294" fmla="*/ 548319 h 588726"/>
              <a:gd name="connsiteX1-295" fmla="*/ 699911 w 2957689"/>
              <a:gd name="connsiteY1-296" fmla="*/ 548319 h 588726"/>
              <a:gd name="connsiteX2-297" fmla="*/ 1027289 w 2957689"/>
              <a:gd name="connsiteY2-298" fmla="*/ 6452 h 588726"/>
              <a:gd name="connsiteX3-299" fmla="*/ 1282752 w 2957689"/>
              <a:gd name="connsiteY3-300" fmla="*/ 587030 h 588726"/>
              <a:gd name="connsiteX4-301" fmla="*/ 1578270 w 2957689"/>
              <a:gd name="connsiteY4-302" fmla="*/ 491875 h 588726"/>
              <a:gd name="connsiteX5-303" fmla="*/ 2957689 w 2957689"/>
              <a:gd name="connsiteY5-304" fmla="*/ 480586 h 588726"/>
              <a:gd name="connsiteX0-305" fmla="*/ 0 w 2957689"/>
              <a:gd name="connsiteY0-306" fmla="*/ 548319 h 666052"/>
              <a:gd name="connsiteX1-307" fmla="*/ 699911 w 2957689"/>
              <a:gd name="connsiteY1-308" fmla="*/ 548319 h 666052"/>
              <a:gd name="connsiteX2-309" fmla="*/ 1027289 w 2957689"/>
              <a:gd name="connsiteY2-310" fmla="*/ 6452 h 666052"/>
              <a:gd name="connsiteX3-311" fmla="*/ 1282752 w 2957689"/>
              <a:gd name="connsiteY3-312" fmla="*/ 587030 h 666052"/>
              <a:gd name="connsiteX4-313" fmla="*/ 2957689 w 2957689"/>
              <a:gd name="connsiteY4-314" fmla="*/ 480586 h 666052"/>
              <a:gd name="connsiteX0-315" fmla="*/ 0 w 2957689"/>
              <a:gd name="connsiteY0-316" fmla="*/ 548319 h 666052"/>
              <a:gd name="connsiteX1-317" fmla="*/ 699911 w 2957689"/>
              <a:gd name="connsiteY1-318" fmla="*/ 548319 h 666052"/>
              <a:gd name="connsiteX2-319" fmla="*/ 1027289 w 2957689"/>
              <a:gd name="connsiteY2-320" fmla="*/ 6452 h 666052"/>
              <a:gd name="connsiteX3-321" fmla="*/ 1282752 w 2957689"/>
              <a:gd name="connsiteY3-322" fmla="*/ 587030 h 666052"/>
              <a:gd name="connsiteX4-323" fmla="*/ 2957689 w 2957689"/>
              <a:gd name="connsiteY4-324" fmla="*/ 480586 h 666052"/>
              <a:gd name="connsiteX0-325" fmla="*/ 0 w 2957689"/>
              <a:gd name="connsiteY0-326" fmla="*/ 548319 h 666052"/>
              <a:gd name="connsiteX1-327" fmla="*/ 699911 w 2957689"/>
              <a:gd name="connsiteY1-328" fmla="*/ 548319 h 666052"/>
              <a:gd name="connsiteX2-329" fmla="*/ 1027289 w 2957689"/>
              <a:gd name="connsiteY2-330" fmla="*/ 6452 h 666052"/>
              <a:gd name="connsiteX3-331" fmla="*/ 1282752 w 2957689"/>
              <a:gd name="connsiteY3-332" fmla="*/ 587030 h 666052"/>
              <a:gd name="connsiteX4-333" fmla="*/ 2957689 w 2957689"/>
              <a:gd name="connsiteY4-334" fmla="*/ 480586 h 666052"/>
              <a:gd name="connsiteX0-335" fmla="*/ 0 w 2957689"/>
              <a:gd name="connsiteY0-336" fmla="*/ 548319 h 666052"/>
              <a:gd name="connsiteX1-337" fmla="*/ 699911 w 2957689"/>
              <a:gd name="connsiteY1-338" fmla="*/ 548319 h 666052"/>
              <a:gd name="connsiteX2-339" fmla="*/ 1027289 w 2957689"/>
              <a:gd name="connsiteY2-340" fmla="*/ 6452 h 666052"/>
              <a:gd name="connsiteX3-341" fmla="*/ 1282752 w 2957689"/>
              <a:gd name="connsiteY3-342" fmla="*/ 587030 h 666052"/>
              <a:gd name="connsiteX4-343" fmla="*/ 2957689 w 2957689"/>
              <a:gd name="connsiteY4-344" fmla="*/ 480586 h 666052"/>
              <a:gd name="connsiteX0-345" fmla="*/ 0 w 2957689"/>
              <a:gd name="connsiteY0-346" fmla="*/ 548319 h 666052"/>
              <a:gd name="connsiteX1-347" fmla="*/ 699911 w 2957689"/>
              <a:gd name="connsiteY1-348" fmla="*/ 548319 h 666052"/>
              <a:gd name="connsiteX2-349" fmla="*/ 1027289 w 2957689"/>
              <a:gd name="connsiteY2-350" fmla="*/ 6452 h 666052"/>
              <a:gd name="connsiteX3-351" fmla="*/ 1282752 w 2957689"/>
              <a:gd name="connsiteY3-352" fmla="*/ 587030 h 666052"/>
              <a:gd name="connsiteX4-353" fmla="*/ 2957689 w 2957689"/>
              <a:gd name="connsiteY4-354" fmla="*/ 623416 h 666052"/>
              <a:gd name="connsiteX0-355" fmla="*/ 0 w 2957689"/>
              <a:gd name="connsiteY0-356" fmla="*/ 960932 h 1078665"/>
              <a:gd name="connsiteX1-357" fmla="*/ 699911 w 2957689"/>
              <a:gd name="connsiteY1-358" fmla="*/ 960932 h 1078665"/>
              <a:gd name="connsiteX2-359" fmla="*/ 1027289 w 2957689"/>
              <a:gd name="connsiteY2-360" fmla="*/ 419065 h 1078665"/>
              <a:gd name="connsiteX3-361" fmla="*/ 1282752 w 2957689"/>
              <a:gd name="connsiteY3-362" fmla="*/ 999643 h 1078665"/>
              <a:gd name="connsiteX4-363" fmla="*/ 2957689 w 2957689"/>
              <a:gd name="connsiteY4-364" fmla="*/ 10443 h 1078665"/>
              <a:gd name="connsiteX0-365" fmla="*/ 0 w 2957689"/>
              <a:gd name="connsiteY0-366" fmla="*/ 548319 h 666052"/>
              <a:gd name="connsiteX1-367" fmla="*/ 699911 w 2957689"/>
              <a:gd name="connsiteY1-368" fmla="*/ 548319 h 666052"/>
              <a:gd name="connsiteX2-369" fmla="*/ 1027289 w 2957689"/>
              <a:gd name="connsiteY2-370" fmla="*/ 6452 h 666052"/>
              <a:gd name="connsiteX3-371" fmla="*/ 1282752 w 2957689"/>
              <a:gd name="connsiteY3-372" fmla="*/ 587030 h 666052"/>
              <a:gd name="connsiteX4-373" fmla="*/ 2957689 w 2957689"/>
              <a:gd name="connsiteY4-374" fmla="*/ 580459 h 666052"/>
              <a:gd name="connsiteX0-375" fmla="*/ 0 w 2957689"/>
              <a:gd name="connsiteY0-376" fmla="*/ 739162 h 779569"/>
              <a:gd name="connsiteX1-377" fmla="*/ 699911 w 2957689"/>
              <a:gd name="connsiteY1-378" fmla="*/ 739162 h 779569"/>
              <a:gd name="connsiteX2-379" fmla="*/ 1027289 w 2957689"/>
              <a:gd name="connsiteY2-380" fmla="*/ 197295 h 779569"/>
              <a:gd name="connsiteX3-381" fmla="*/ 1282752 w 2957689"/>
              <a:gd name="connsiteY3-382" fmla="*/ 80904 h 779569"/>
              <a:gd name="connsiteX4-383" fmla="*/ 2957689 w 2957689"/>
              <a:gd name="connsiteY4-384" fmla="*/ 771302 h 779569"/>
              <a:gd name="connsiteX0-385" fmla="*/ 0 w 2957689"/>
              <a:gd name="connsiteY0-386" fmla="*/ 542575 h 617351"/>
              <a:gd name="connsiteX1-387" fmla="*/ 699911 w 2957689"/>
              <a:gd name="connsiteY1-388" fmla="*/ 542575 h 617351"/>
              <a:gd name="connsiteX2-389" fmla="*/ 1027289 w 2957689"/>
              <a:gd name="connsiteY2-390" fmla="*/ 708 h 617351"/>
              <a:gd name="connsiteX3-391" fmla="*/ 1282752 w 2957689"/>
              <a:gd name="connsiteY3-392" fmla="*/ 538329 h 617351"/>
              <a:gd name="connsiteX4-393" fmla="*/ 2957689 w 2957689"/>
              <a:gd name="connsiteY4-394" fmla="*/ 574715 h 617351"/>
              <a:gd name="connsiteX0-395" fmla="*/ 0 w 2957689"/>
              <a:gd name="connsiteY0-396" fmla="*/ 542575 h 582982"/>
              <a:gd name="connsiteX1-397" fmla="*/ 699911 w 2957689"/>
              <a:gd name="connsiteY1-398" fmla="*/ 542575 h 582982"/>
              <a:gd name="connsiteX2-399" fmla="*/ 1027289 w 2957689"/>
              <a:gd name="connsiteY2-400" fmla="*/ 708 h 582982"/>
              <a:gd name="connsiteX3-401" fmla="*/ 1282752 w 2957689"/>
              <a:gd name="connsiteY3-402" fmla="*/ 538329 h 582982"/>
              <a:gd name="connsiteX4-403" fmla="*/ 2957689 w 2957689"/>
              <a:gd name="connsiteY4-404" fmla="*/ 574715 h 582982"/>
              <a:gd name="connsiteX0-405" fmla="*/ 0 w 2957689"/>
              <a:gd name="connsiteY0-406" fmla="*/ 542575 h 582982"/>
              <a:gd name="connsiteX1-407" fmla="*/ 699911 w 2957689"/>
              <a:gd name="connsiteY1-408" fmla="*/ 542575 h 582982"/>
              <a:gd name="connsiteX2-409" fmla="*/ 1027289 w 2957689"/>
              <a:gd name="connsiteY2-410" fmla="*/ 708 h 582982"/>
              <a:gd name="connsiteX3-411" fmla="*/ 1282752 w 2957689"/>
              <a:gd name="connsiteY3-412" fmla="*/ 538329 h 582982"/>
              <a:gd name="connsiteX4-413" fmla="*/ 2957689 w 2957689"/>
              <a:gd name="connsiteY4-414" fmla="*/ 574715 h 582982"/>
              <a:gd name="connsiteX0-415" fmla="*/ 0 w 2957689"/>
              <a:gd name="connsiteY0-416" fmla="*/ 542575 h 582982"/>
              <a:gd name="connsiteX1-417" fmla="*/ 699911 w 2957689"/>
              <a:gd name="connsiteY1-418" fmla="*/ 542575 h 582982"/>
              <a:gd name="connsiteX2-419" fmla="*/ 1027289 w 2957689"/>
              <a:gd name="connsiteY2-420" fmla="*/ 708 h 582982"/>
              <a:gd name="connsiteX3-421" fmla="*/ 1282752 w 2957689"/>
              <a:gd name="connsiteY3-422" fmla="*/ 538329 h 582982"/>
              <a:gd name="connsiteX4-423" fmla="*/ 2957689 w 2957689"/>
              <a:gd name="connsiteY4-424" fmla="*/ 206363 h 582982"/>
              <a:gd name="connsiteX0-425" fmla="*/ 0 w 2957689"/>
              <a:gd name="connsiteY0-426" fmla="*/ 542575 h 582982"/>
              <a:gd name="connsiteX1-427" fmla="*/ 699911 w 2957689"/>
              <a:gd name="connsiteY1-428" fmla="*/ 542575 h 582982"/>
              <a:gd name="connsiteX2-429" fmla="*/ 1027289 w 2957689"/>
              <a:gd name="connsiteY2-430" fmla="*/ 708 h 582982"/>
              <a:gd name="connsiteX3-431" fmla="*/ 1282752 w 2957689"/>
              <a:gd name="connsiteY3-432" fmla="*/ 538329 h 582982"/>
              <a:gd name="connsiteX4-433" fmla="*/ 2957689 w 2957689"/>
              <a:gd name="connsiteY4-434" fmla="*/ 531758 h 582982"/>
              <a:gd name="connsiteX0-435" fmla="*/ 0 w 2957689"/>
              <a:gd name="connsiteY0-436" fmla="*/ 542575 h 582982"/>
              <a:gd name="connsiteX1-437" fmla="*/ 699911 w 2957689"/>
              <a:gd name="connsiteY1-438" fmla="*/ 542575 h 582982"/>
              <a:gd name="connsiteX2-439" fmla="*/ 1027289 w 2957689"/>
              <a:gd name="connsiteY2-440" fmla="*/ 708 h 582982"/>
              <a:gd name="connsiteX3-441" fmla="*/ 1282752 w 2957689"/>
              <a:gd name="connsiteY3-442" fmla="*/ 538329 h 582982"/>
              <a:gd name="connsiteX4-443" fmla="*/ 2957689 w 2957689"/>
              <a:gd name="connsiteY4-444" fmla="*/ 531758 h 582982"/>
              <a:gd name="connsiteX0-445" fmla="*/ 0 w 2957689"/>
              <a:gd name="connsiteY0-446" fmla="*/ 542575 h 582982"/>
              <a:gd name="connsiteX1-447" fmla="*/ 836930 w 2957689"/>
              <a:gd name="connsiteY1-448" fmla="*/ 542575 h 582982"/>
              <a:gd name="connsiteX2-449" fmla="*/ 1027289 w 2957689"/>
              <a:gd name="connsiteY2-450" fmla="*/ 708 h 582982"/>
              <a:gd name="connsiteX3-451" fmla="*/ 1282752 w 2957689"/>
              <a:gd name="connsiteY3-452" fmla="*/ 538329 h 582982"/>
              <a:gd name="connsiteX4-453" fmla="*/ 2957689 w 2957689"/>
              <a:gd name="connsiteY4-454" fmla="*/ 531758 h 582982"/>
              <a:gd name="connsiteX0-455" fmla="*/ 0 w 2957689"/>
              <a:gd name="connsiteY0-456" fmla="*/ 542575 h 582982"/>
              <a:gd name="connsiteX1-457" fmla="*/ 836930 w 2957689"/>
              <a:gd name="connsiteY1-458" fmla="*/ 542575 h 582982"/>
              <a:gd name="connsiteX2-459" fmla="*/ 1131805 w 2957689"/>
              <a:gd name="connsiteY2-460" fmla="*/ 708 h 582982"/>
              <a:gd name="connsiteX3-461" fmla="*/ 1282752 w 2957689"/>
              <a:gd name="connsiteY3-462" fmla="*/ 538329 h 582982"/>
              <a:gd name="connsiteX4-463" fmla="*/ 2957689 w 2957689"/>
              <a:gd name="connsiteY4-464" fmla="*/ 531758 h 582982"/>
              <a:gd name="connsiteX0-465" fmla="*/ 0 w 2957689"/>
              <a:gd name="connsiteY0-466" fmla="*/ 542575 h 582982"/>
              <a:gd name="connsiteX1-467" fmla="*/ 836930 w 2957689"/>
              <a:gd name="connsiteY1-468" fmla="*/ 542575 h 582982"/>
              <a:gd name="connsiteX2-469" fmla="*/ 1131805 w 2957689"/>
              <a:gd name="connsiteY2-470" fmla="*/ 708 h 582982"/>
              <a:gd name="connsiteX3-471" fmla="*/ 1387268 w 2957689"/>
              <a:gd name="connsiteY3-472" fmla="*/ 538329 h 582982"/>
              <a:gd name="connsiteX4-473" fmla="*/ 2957689 w 2957689"/>
              <a:gd name="connsiteY4-474" fmla="*/ 531758 h 582982"/>
              <a:gd name="connsiteX0-475" fmla="*/ 0 w 2957689"/>
              <a:gd name="connsiteY0-476" fmla="*/ 542575 h 582982"/>
              <a:gd name="connsiteX1-477" fmla="*/ 836930 w 2957689"/>
              <a:gd name="connsiteY1-478" fmla="*/ 542575 h 582982"/>
              <a:gd name="connsiteX2-479" fmla="*/ 1131805 w 2957689"/>
              <a:gd name="connsiteY2-480" fmla="*/ 708 h 582982"/>
              <a:gd name="connsiteX3-481" fmla="*/ 1784303 w 2957689"/>
              <a:gd name="connsiteY3-482" fmla="*/ 538329 h 582982"/>
              <a:gd name="connsiteX4-483" fmla="*/ 2957689 w 2957689"/>
              <a:gd name="connsiteY4-484" fmla="*/ 531758 h 582982"/>
              <a:gd name="connsiteX0-485" fmla="*/ 0 w 2957689"/>
              <a:gd name="connsiteY0-486" fmla="*/ 542575 h 582982"/>
              <a:gd name="connsiteX1-487" fmla="*/ 836930 w 2957689"/>
              <a:gd name="connsiteY1-488" fmla="*/ 542575 h 582982"/>
              <a:gd name="connsiteX2-489" fmla="*/ 1463836 w 2957689"/>
              <a:gd name="connsiteY2-490" fmla="*/ 708 h 582982"/>
              <a:gd name="connsiteX3-491" fmla="*/ 1784303 w 2957689"/>
              <a:gd name="connsiteY3-492" fmla="*/ 538329 h 582982"/>
              <a:gd name="connsiteX4-493" fmla="*/ 2957689 w 2957689"/>
              <a:gd name="connsiteY4-494" fmla="*/ 531758 h 582982"/>
              <a:gd name="connsiteX0-495" fmla="*/ 0 w 2957689"/>
              <a:gd name="connsiteY0-496" fmla="*/ 542575 h 582982"/>
              <a:gd name="connsiteX1-497" fmla="*/ 1168961 w 2957689"/>
              <a:gd name="connsiteY1-498" fmla="*/ 542575 h 582982"/>
              <a:gd name="connsiteX2-499" fmla="*/ 1463836 w 2957689"/>
              <a:gd name="connsiteY2-500" fmla="*/ 708 h 582982"/>
              <a:gd name="connsiteX3-501" fmla="*/ 1784303 w 2957689"/>
              <a:gd name="connsiteY3-502" fmla="*/ 538329 h 582982"/>
              <a:gd name="connsiteX4-503" fmla="*/ 2957689 w 2957689"/>
              <a:gd name="connsiteY4-504" fmla="*/ 531758 h 582982"/>
              <a:gd name="connsiteX0-505" fmla="*/ 0 w 2957689"/>
              <a:gd name="connsiteY0-506" fmla="*/ 542575 h 582982"/>
              <a:gd name="connsiteX1-507" fmla="*/ 1168961 w 2957689"/>
              <a:gd name="connsiteY1-508" fmla="*/ 542575 h 582982"/>
              <a:gd name="connsiteX2-509" fmla="*/ 1503348 w 2957689"/>
              <a:gd name="connsiteY2-510" fmla="*/ 708 h 582982"/>
              <a:gd name="connsiteX3-511" fmla="*/ 1784303 w 2957689"/>
              <a:gd name="connsiteY3-512" fmla="*/ 538329 h 582982"/>
              <a:gd name="connsiteX4-513" fmla="*/ 2957689 w 2957689"/>
              <a:gd name="connsiteY4-514" fmla="*/ 531758 h 582982"/>
              <a:gd name="connsiteX0-515" fmla="*/ 0 w 2957689"/>
              <a:gd name="connsiteY0-516" fmla="*/ 542575 h 582982"/>
              <a:gd name="connsiteX1-517" fmla="*/ 1168961 w 2957689"/>
              <a:gd name="connsiteY1-518" fmla="*/ 542575 h 582982"/>
              <a:gd name="connsiteX2-519" fmla="*/ 1542860 w 2957689"/>
              <a:gd name="connsiteY2-520" fmla="*/ 708 h 582982"/>
              <a:gd name="connsiteX3-521" fmla="*/ 1784303 w 2957689"/>
              <a:gd name="connsiteY3-522" fmla="*/ 538329 h 582982"/>
              <a:gd name="connsiteX4-523" fmla="*/ 2957689 w 2957689"/>
              <a:gd name="connsiteY4-524" fmla="*/ 531758 h 582982"/>
              <a:gd name="connsiteX0-525" fmla="*/ 0 w 2957689"/>
              <a:gd name="connsiteY0-526" fmla="*/ 542575 h 582982"/>
              <a:gd name="connsiteX1-527" fmla="*/ 1168961 w 2957689"/>
              <a:gd name="connsiteY1-528" fmla="*/ 542575 h 582982"/>
              <a:gd name="connsiteX2-529" fmla="*/ 1542860 w 2957689"/>
              <a:gd name="connsiteY2-530" fmla="*/ 708 h 582982"/>
              <a:gd name="connsiteX3-531" fmla="*/ 1823815 w 2957689"/>
              <a:gd name="connsiteY3-532" fmla="*/ 538329 h 582982"/>
              <a:gd name="connsiteX4-533" fmla="*/ 2957689 w 2957689"/>
              <a:gd name="connsiteY4-534" fmla="*/ 531758 h 5829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168961" y="542575"/>
                </a:lnTo>
                <a:cubicBezTo>
                  <a:pt x="1350761" y="582982"/>
                  <a:pt x="1433718" y="1416"/>
                  <a:pt x="1542860" y="708"/>
                </a:cubicBezTo>
                <a:cubicBezTo>
                  <a:pt x="1652002" y="0"/>
                  <a:pt x="1731985" y="457425"/>
                  <a:pt x="1823815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900617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-1" fmla="*/ 0 w 2957689"/>
              <a:gd name="connsiteY0-2" fmla="*/ 551274 h 641585"/>
              <a:gd name="connsiteX1-3" fmla="*/ 699911 w 2957689"/>
              <a:gd name="connsiteY1-4" fmla="*/ 551274 h 641585"/>
              <a:gd name="connsiteX2-5" fmla="*/ 1027289 w 2957689"/>
              <a:gd name="connsiteY2-6" fmla="*/ 9407 h 641585"/>
              <a:gd name="connsiteX3-7" fmla="*/ 1241778 w 2957689"/>
              <a:gd name="connsiteY3-8" fmla="*/ 494830 h 641585"/>
              <a:gd name="connsiteX4-9" fmla="*/ 2957689 w 2957689"/>
              <a:gd name="connsiteY4-10" fmla="*/ 483541 h 641585"/>
              <a:gd name="connsiteX0-11" fmla="*/ 0 w 2957689"/>
              <a:gd name="connsiteY0-12" fmla="*/ 581378 h 671689"/>
              <a:gd name="connsiteX1-13" fmla="*/ 699911 w 2957689"/>
              <a:gd name="connsiteY1-14" fmla="*/ 581378 h 671689"/>
              <a:gd name="connsiteX2-15" fmla="*/ 1027289 w 2957689"/>
              <a:gd name="connsiteY2-16" fmla="*/ 39511 h 671689"/>
              <a:gd name="connsiteX3-17" fmla="*/ 1215083 w 2957689"/>
              <a:gd name="connsiteY3-18" fmla="*/ 344311 h 671689"/>
              <a:gd name="connsiteX4-19" fmla="*/ 1241778 w 2957689"/>
              <a:gd name="connsiteY4-20" fmla="*/ 524934 h 671689"/>
              <a:gd name="connsiteX5" fmla="*/ 2957689 w 2957689"/>
              <a:gd name="connsiteY5" fmla="*/ 513645 h 671689"/>
              <a:gd name="connsiteX0-21" fmla="*/ 0 w 2957689"/>
              <a:gd name="connsiteY0-22" fmla="*/ 581378 h 671689"/>
              <a:gd name="connsiteX1-23" fmla="*/ 699911 w 2957689"/>
              <a:gd name="connsiteY1-24" fmla="*/ 581378 h 671689"/>
              <a:gd name="connsiteX2-25" fmla="*/ 1027289 w 2957689"/>
              <a:gd name="connsiteY2-26" fmla="*/ 39511 h 671689"/>
              <a:gd name="connsiteX3-27" fmla="*/ 1215083 w 2957689"/>
              <a:gd name="connsiteY3-28" fmla="*/ 344311 h 671689"/>
              <a:gd name="connsiteX4-29" fmla="*/ 1578270 w 2957689"/>
              <a:gd name="connsiteY4-30" fmla="*/ 524934 h 671689"/>
              <a:gd name="connsiteX5-31" fmla="*/ 2957689 w 2957689"/>
              <a:gd name="connsiteY5-32" fmla="*/ 513645 h 671689"/>
              <a:gd name="connsiteX0-33" fmla="*/ 0 w 2957689"/>
              <a:gd name="connsiteY0-34" fmla="*/ 557573 h 647884"/>
              <a:gd name="connsiteX1-35" fmla="*/ 699911 w 2957689"/>
              <a:gd name="connsiteY1-36" fmla="*/ 557573 h 647884"/>
              <a:gd name="connsiteX2-37" fmla="*/ 1027289 w 2957689"/>
              <a:gd name="connsiteY2-38" fmla="*/ 15706 h 647884"/>
              <a:gd name="connsiteX3-39" fmla="*/ 1215083 w 2957689"/>
              <a:gd name="connsiteY3-40" fmla="*/ 463336 h 647884"/>
              <a:gd name="connsiteX4-41" fmla="*/ 1578270 w 2957689"/>
              <a:gd name="connsiteY4-42" fmla="*/ 501129 h 647884"/>
              <a:gd name="connsiteX5-43" fmla="*/ 2957689 w 2957689"/>
              <a:gd name="connsiteY5-44" fmla="*/ 489840 h 647884"/>
              <a:gd name="connsiteX0-45" fmla="*/ 0 w 2957689"/>
              <a:gd name="connsiteY0-46" fmla="*/ 557573 h 647884"/>
              <a:gd name="connsiteX1-47" fmla="*/ 699911 w 2957689"/>
              <a:gd name="connsiteY1-48" fmla="*/ 557573 h 647884"/>
              <a:gd name="connsiteX2-49" fmla="*/ 1027289 w 2957689"/>
              <a:gd name="connsiteY2-50" fmla="*/ 15706 h 647884"/>
              <a:gd name="connsiteX3-51" fmla="*/ 1215083 w 2957689"/>
              <a:gd name="connsiteY3-52" fmla="*/ 463336 h 647884"/>
              <a:gd name="connsiteX4-53" fmla="*/ 1578270 w 2957689"/>
              <a:gd name="connsiteY4-54" fmla="*/ 501129 h 647884"/>
              <a:gd name="connsiteX5-55" fmla="*/ 2957689 w 2957689"/>
              <a:gd name="connsiteY5-56" fmla="*/ 489840 h 647884"/>
              <a:gd name="connsiteX0-57" fmla="*/ 0 w 2957689"/>
              <a:gd name="connsiteY0-58" fmla="*/ 557573 h 647884"/>
              <a:gd name="connsiteX1-59" fmla="*/ 699911 w 2957689"/>
              <a:gd name="connsiteY1-60" fmla="*/ 557573 h 647884"/>
              <a:gd name="connsiteX2-61" fmla="*/ 1027289 w 2957689"/>
              <a:gd name="connsiteY2-62" fmla="*/ 15706 h 647884"/>
              <a:gd name="connsiteX3-63" fmla="*/ 1215083 w 2957689"/>
              <a:gd name="connsiteY3-64" fmla="*/ 463336 h 647884"/>
              <a:gd name="connsiteX4-65" fmla="*/ 1578270 w 2957689"/>
              <a:gd name="connsiteY4-66" fmla="*/ 501129 h 647884"/>
              <a:gd name="connsiteX5-67" fmla="*/ 2957689 w 2957689"/>
              <a:gd name="connsiteY5-68" fmla="*/ 489840 h 647884"/>
              <a:gd name="connsiteX0-69" fmla="*/ 0 w 2957689"/>
              <a:gd name="connsiteY0-70" fmla="*/ 557573 h 602728"/>
              <a:gd name="connsiteX1-71" fmla="*/ 699911 w 2957689"/>
              <a:gd name="connsiteY1-72" fmla="*/ 557573 h 602728"/>
              <a:gd name="connsiteX2-73" fmla="*/ 1027289 w 2957689"/>
              <a:gd name="connsiteY2-74" fmla="*/ 15706 h 602728"/>
              <a:gd name="connsiteX3-75" fmla="*/ 1215083 w 2957689"/>
              <a:gd name="connsiteY3-76" fmla="*/ 463336 h 602728"/>
              <a:gd name="connsiteX4-77" fmla="*/ 1578270 w 2957689"/>
              <a:gd name="connsiteY4-78" fmla="*/ 501129 h 602728"/>
              <a:gd name="connsiteX5-79" fmla="*/ 2957689 w 2957689"/>
              <a:gd name="connsiteY5-80" fmla="*/ 489840 h 602728"/>
              <a:gd name="connsiteX0-81" fmla="*/ 0 w 2957689"/>
              <a:gd name="connsiteY0-82" fmla="*/ 557573 h 597980"/>
              <a:gd name="connsiteX1-83" fmla="*/ 699911 w 2957689"/>
              <a:gd name="connsiteY1-84" fmla="*/ 557573 h 597980"/>
              <a:gd name="connsiteX2-85" fmla="*/ 1027289 w 2957689"/>
              <a:gd name="connsiteY2-86" fmla="*/ 15706 h 597980"/>
              <a:gd name="connsiteX3-87" fmla="*/ 1215083 w 2957689"/>
              <a:gd name="connsiteY3-88" fmla="*/ 463336 h 597980"/>
              <a:gd name="connsiteX4-89" fmla="*/ 1578270 w 2957689"/>
              <a:gd name="connsiteY4-90" fmla="*/ 501129 h 597980"/>
              <a:gd name="connsiteX5-91" fmla="*/ 2957689 w 2957689"/>
              <a:gd name="connsiteY5-92" fmla="*/ 489840 h 597980"/>
              <a:gd name="connsiteX0-93" fmla="*/ 0 w 2957689"/>
              <a:gd name="connsiteY0-94" fmla="*/ 557573 h 597980"/>
              <a:gd name="connsiteX1-95" fmla="*/ 699911 w 2957689"/>
              <a:gd name="connsiteY1-96" fmla="*/ 557573 h 597980"/>
              <a:gd name="connsiteX2-97" fmla="*/ 1027289 w 2957689"/>
              <a:gd name="connsiteY2-98" fmla="*/ 15706 h 597980"/>
              <a:gd name="connsiteX3-99" fmla="*/ 1215083 w 2957689"/>
              <a:gd name="connsiteY3-100" fmla="*/ 463336 h 597980"/>
              <a:gd name="connsiteX4-101" fmla="*/ 1578270 w 2957689"/>
              <a:gd name="connsiteY4-102" fmla="*/ 501129 h 597980"/>
              <a:gd name="connsiteX5-103" fmla="*/ 2957689 w 2957689"/>
              <a:gd name="connsiteY5-104" fmla="*/ 489840 h 597980"/>
              <a:gd name="connsiteX0-105" fmla="*/ 0 w 2957689"/>
              <a:gd name="connsiteY0-106" fmla="*/ 557573 h 597980"/>
              <a:gd name="connsiteX1-107" fmla="*/ 699911 w 2957689"/>
              <a:gd name="connsiteY1-108" fmla="*/ 557573 h 597980"/>
              <a:gd name="connsiteX2-109" fmla="*/ 1027289 w 2957689"/>
              <a:gd name="connsiteY2-110" fmla="*/ 15706 h 597980"/>
              <a:gd name="connsiteX3-111" fmla="*/ 1215083 w 2957689"/>
              <a:gd name="connsiteY3-112" fmla="*/ 463336 h 597980"/>
              <a:gd name="connsiteX4-113" fmla="*/ 1578270 w 2957689"/>
              <a:gd name="connsiteY4-114" fmla="*/ 501129 h 597980"/>
              <a:gd name="connsiteX5-115" fmla="*/ 2957689 w 2957689"/>
              <a:gd name="connsiteY5-116" fmla="*/ 489840 h 597980"/>
              <a:gd name="connsiteX0-117" fmla="*/ 0 w 2957689"/>
              <a:gd name="connsiteY0-118" fmla="*/ 557573 h 597980"/>
              <a:gd name="connsiteX1-119" fmla="*/ 699911 w 2957689"/>
              <a:gd name="connsiteY1-120" fmla="*/ 557573 h 597980"/>
              <a:gd name="connsiteX2-121" fmla="*/ 1027289 w 2957689"/>
              <a:gd name="connsiteY2-122" fmla="*/ 15706 h 597980"/>
              <a:gd name="connsiteX3-123" fmla="*/ 1215083 w 2957689"/>
              <a:gd name="connsiteY3-124" fmla="*/ 463336 h 597980"/>
              <a:gd name="connsiteX4-125" fmla="*/ 1578270 w 2957689"/>
              <a:gd name="connsiteY4-126" fmla="*/ 501129 h 597980"/>
              <a:gd name="connsiteX5-127" fmla="*/ 2957689 w 2957689"/>
              <a:gd name="connsiteY5-128" fmla="*/ 489840 h 597980"/>
              <a:gd name="connsiteX0-129" fmla="*/ 0 w 2957689"/>
              <a:gd name="connsiteY0-130" fmla="*/ 549966 h 598559"/>
              <a:gd name="connsiteX1-131" fmla="*/ 699911 w 2957689"/>
              <a:gd name="connsiteY1-132" fmla="*/ 549966 h 598559"/>
              <a:gd name="connsiteX2-133" fmla="*/ 1027289 w 2957689"/>
              <a:gd name="connsiteY2-134" fmla="*/ 8099 h 598559"/>
              <a:gd name="connsiteX3-135" fmla="*/ 1215083 w 2957689"/>
              <a:gd name="connsiteY3-136" fmla="*/ 598559 h 598559"/>
              <a:gd name="connsiteX4-137" fmla="*/ 1578270 w 2957689"/>
              <a:gd name="connsiteY4-138" fmla="*/ 493522 h 598559"/>
              <a:gd name="connsiteX5-139" fmla="*/ 2957689 w 2957689"/>
              <a:gd name="connsiteY5-140" fmla="*/ 482233 h 598559"/>
              <a:gd name="connsiteX0-141" fmla="*/ 0 w 2957689"/>
              <a:gd name="connsiteY0-142" fmla="*/ 549966 h 598559"/>
              <a:gd name="connsiteX1-143" fmla="*/ 699911 w 2957689"/>
              <a:gd name="connsiteY1-144" fmla="*/ 549966 h 598559"/>
              <a:gd name="connsiteX2-145" fmla="*/ 1027289 w 2957689"/>
              <a:gd name="connsiteY2-146" fmla="*/ 8099 h 598559"/>
              <a:gd name="connsiteX3-147" fmla="*/ 1215083 w 2957689"/>
              <a:gd name="connsiteY3-148" fmla="*/ 598559 h 598559"/>
              <a:gd name="connsiteX4-149" fmla="*/ 1578270 w 2957689"/>
              <a:gd name="connsiteY4-150" fmla="*/ 493522 h 598559"/>
              <a:gd name="connsiteX5-151" fmla="*/ 2957689 w 2957689"/>
              <a:gd name="connsiteY5-152" fmla="*/ 482233 h 598559"/>
              <a:gd name="connsiteX0-153" fmla="*/ 0 w 2957689"/>
              <a:gd name="connsiteY0-154" fmla="*/ 549966 h 696396"/>
              <a:gd name="connsiteX1-155" fmla="*/ 699911 w 2957689"/>
              <a:gd name="connsiteY1-156" fmla="*/ 549966 h 696396"/>
              <a:gd name="connsiteX2-157" fmla="*/ 1027289 w 2957689"/>
              <a:gd name="connsiteY2-158" fmla="*/ 8099 h 696396"/>
              <a:gd name="connsiteX3-159" fmla="*/ 1215083 w 2957689"/>
              <a:gd name="connsiteY3-160" fmla="*/ 598559 h 696396"/>
              <a:gd name="connsiteX4-161" fmla="*/ 1230489 w 2957689"/>
              <a:gd name="connsiteY4-162" fmla="*/ 595121 h 696396"/>
              <a:gd name="connsiteX5-163" fmla="*/ 1578270 w 2957689"/>
              <a:gd name="connsiteY5-164" fmla="*/ 493522 h 696396"/>
              <a:gd name="connsiteX6" fmla="*/ 2957689 w 2957689"/>
              <a:gd name="connsiteY6" fmla="*/ 482233 h 696396"/>
              <a:gd name="connsiteX0-165" fmla="*/ 0 w 2957689"/>
              <a:gd name="connsiteY0-166" fmla="*/ 549966 h 696396"/>
              <a:gd name="connsiteX1-167" fmla="*/ 699911 w 2957689"/>
              <a:gd name="connsiteY1-168" fmla="*/ 549966 h 696396"/>
              <a:gd name="connsiteX2-169" fmla="*/ 1027289 w 2957689"/>
              <a:gd name="connsiteY2-170" fmla="*/ 8099 h 696396"/>
              <a:gd name="connsiteX3-171" fmla="*/ 1215083 w 2957689"/>
              <a:gd name="connsiteY3-172" fmla="*/ 598559 h 696396"/>
              <a:gd name="connsiteX4-173" fmla="*/ 1230489 w 2957689"/>
              <a:gd name="connsiteY4-174" fmla="*/ 595121 h 696396"/>
              <a:gd name="connsiteX5-175" fmla="*/ 1578270 w 2957689"/>
              <a:gd name="connsiteY5-176" fmla="*/ 493522 h 696396"/>
              <a:gd name="connsiteX6-177" fmla="*/ 2957689 w 2957689"/>
              <a:gd name="connsiteY6-178" fmla="*/ 482233 h 696396"/>
              <a:gd name="connsiteX0-179" fmla="*/ 0 w 2957689"/>
              <a:gd name="connsiteY0-180" fmla="*/ 549966 h 696396"/>
              <a:gd name="connsiteX1-181" fmla="*/ 699911 w 2957689"/>
              <a:gd name="connsiteY1-182" fmla="*/ 549966 h 696396"/>
              <a:gd name="connsiteX2-183" fmla="*/ 1027289 w 2957689"/>
              <a:gd name="connsiteY2-184" fmla="*/ 8099 h 696396"/>
              <a:gd name="connsiteX3-185" fmla="*/ 1215083 w 2957689"/>
              <a:gd name="connsiteY3-186" fmla="*/ 598559 h 696396"/>
              <a:gd name="connsiteX4-187" fmla="*/ 1230489 w 2957689"/>
              <a:gd name="connsiteY4-188" fmla="*/ 595121 h 696396"/>
              <a:gd name="connsiteX5-189" fmla="*/ 1578270 w 2957689"/>
              <a:gd name="connsiteY5-190" fmla="*/ 493522 h 696396"/>
              <a:gd name="connsiteX6-191" fmla="*/ 2957689 w 2957689"/>
              <a:gd name="connsiteY6-192" fmla="*/ 482233 h 696396"/>
              <a:gd name="connsiteX0-193" fmla="*/ 0 w 2957689"/>
              <a:gd name="connsiteY0-194" fmla="*/ 615301 h 676133"/>
              <a:gd name="connsiteX1-195" fmla="*/ 699911 w 2957689"/>
              <a:gd name="connsiteY1-196" fmla="*/ 615301 h 676133"/>
              <a:gd name="connsiteX2-197" fmla="*/ 1027289 w 2957689"/>
              <a:gd name="connsiteY2-198" fmla="*/ 73434 h 676133"/>
              <a:gd name="connsiteX3-199" fmla="*/ 1215083 w 2957689"/>
              <a:gd name="connsiteY3-200" fmla="*/ 663894 h 676133"/>
              <a:gd name="connsiteX4-201" fmla="*/ 1457442 w 2957689"/>
              <a:gd name="connsiteY4-202" fmla="*/ 0 h 676133"/>
              <a:gd name="connsiteX5-203" fmla="*/ 1578270 w 2957689"/>
              <a:gd name="connsiteY5-204" fmla="*/ 558857 h 676133"/>
              <a:gd name="connsiteX6-205" fmla="*/ 2957689 w 2957689"/>
              <a:gd name="connsiteY6-206" fmla="*/ 547568 h 676133"/>
              <a:gd name="connsiteX0-207" fmla="*/ 0 w 2957689"/>
              <a:gd name="connsiteY0-208" fmla="*/ 696205 h 736612"/>
              <a:gd name="connsiteX1-209" fmla="*/ 699911 w 2957689"/>
              <a:gd name="connsiteY1-210" fmla="*/ 696205 h 736612"/>
              <a:gd name="connsiteX2-211" fmla="*/ 1027289 w 2957689"/>
              <a:gd name="connsiteY2-212" fmla="*/ 154338 h 736612"/>
              <a:gd name="connsiteX3-213" fmla="*/ 1457442 w 2957689"/>
              <a:gd name="connsiteY3-214" fmla="*/ 80904 h 736612"/>
              <a:gd name="connsiteX4-215" fmla="*/ 1578270 w 2957689"/>
              <a:gd name="connsiteY4-216" fmla="*/ 639761 h 736612"/>
              <a:gd name="connsiteX5-217" fmla="*/ 2957689 w 2957689"/>
              <a:gd name="connsiteY5-218" fmla="*/ 628472 h 736612"/>
              <a:gd name="connsiteX0-219" fmla="*/ 0 w 2957689"/>
              <a:gd name="connsiteY0-220" fmla="*/ 548319 h 667934"/>
              <a:gd name="connsiteX1-221" fmla="*/ 699911 w 2957689"/>
              <a:gd name="connsiteY1-222" fmla="*/ 548319 h 667934"/>
              <a:gd name="connsiteX2-223" fmla="*/ 1027289 w 2957689"/>
              <a:gd name="connsiteY2-224" fmla="*/ 6452 h 667934"/>
              <a:gd name="connsiteX3-225" fmla="*/ 1282752 w 2957689"/>
              <a:gd name="connsiteY3-226" fmla="*/ 587030 h 667934"/>
              <a:gd name="connsiteX4-227" fmla="*/ 1578270 w 2957689"/>
              <a:gd name="connsiteY4-228" fmla="*/ 491875 h 667934"/>
              <a:gd name="connsiteX5-229" fmla="*/ 2957689 w 2957689"/>
              <a:gd name="connsiteY5-230" fmla="*/ 480586 h 667934"/>
              <a:gd name="connsiteX0-231" fmla="*/ 0 w 2957689"/>
              <a:gd name="connsiteY0-232" fmla="*/ 548319 h 667934"/>
              <a:gd name="connsiteX1-233" fmla="*/ 699911 w 2957689"/>
              <a:gd name="connsiteY1-234" fmla="*/ 548319 h 667934"/>
              <a:gd name="connsiteX2-235" fmla="*/ 1027289 w 2957689"/>
              <a:gd name="connsiteY2-236" fmla="*/ 6452 h 667934"/>
              <a:gd name="connsiteX3-237" fmla="*/ 1282752 w 2957689"/>
              <a:gd name="connsiteY3-238" fmla="*/ 587030 h 667934"/>
              <a:gd name="connsiteX4-239" fmla="*/ 1578270 w 2957689"/>
              <a:gd name="connsiteY4-240" fmla="*/ 491875 h 667934"/>
              <a:gd name="connsiteX5-241" fmla="*/ 2957689 w 2957689"/>
              <a:gd name="connsiteY5-242" fmla="*/ 480586 h 667934"/>
              <a:gd name="connsiteX0-243" fmla="*/ 0 w 2957689"/>
              <a:gd name="connsiteY0-244" fmla="*/ 548319 h 667934"/>
              <a:gd name="connsiteX1-245" fmla="*/ 699911 w 2957689"/>
              <a:gd name="connsiteY1-246" fmla="*/ 548319 h 667934"/>
              <a:gd name="connsiteX2-247" fmla="*/ 1027289 w 2957689"/>
              <a:gd name="connsiteY2-248" fmla="*/ 6452 h 667934"/>
              <a:gd name="connsiteX3-249" fmla="*/ 1282752 w 2957689"/>
              <a:gd name="connsiteY3-250" fmla="*/ 587030 h 667934"/>
              <a:gd name="connsiteX4-251" fmla="*/ 1578270 w 2957689"/>
              <a:gd name="connsiteY4-252" fmla="*/ 491875 h 667934"/>
              <a:gd name="connsiteX5-253" fmla="*/ 2957689 w 2957689"/>
              <a:gd name="connsiteY5-254" fmla="*/ 480586 h 667934"/>
              <a:gd name="connsiteX0-255" fmla="*/ 0 w 2957689"/>
              <a:gd name="connsiteY0-256" fmla="*/ 548319 h 602151"/>
              <a:gd name="connsiteX1-257" fmla="*/ 699911 w 2957689"/>
              <a:gd name="connsiteY1-258" fmla="*/ 548319 h 602151"/>
              <a:gd name="connsiteX2-259" fmla="*/ 1027289 w 2957689"/>
              <a:gd name="connsiteY2-260" fmla="*/ 6452 h 602151"/>
              <a:gd name="connsiteX3-261" fmla="*/ 1282752 w 2957689"/>
              <a:gd name="connsiteY3-262" fmla="*/ 587030 h 602151"/>
              <a:gd name="connsiteX4-263" fmla="*/ 1578270 w 2957689"/>
              <a:gd name="connsiteY4-264" fmla="*/ 491875 h 602151"/>
              <a:gd name="connsiteX5-265" fmla="*/ 2957689 w 2957689"/>
              <a:gd name="connsiteY5-266" fmla="*/ 480586 h 602151"/>
              <a:gd name="connsiteX0-267" fmla="*/ 0 w 2957689"/>
              <a:gd name="connsiteY0-268" fmla="*/ 548319 h 588726"/>
              <a:gd name="connsiteX1-269" fmla="*/ 699911 w 2957689"/>
              <a:gd name="connsiteY1-270" fmla="*/ 548319 h 588726"/>
              <a:gd name="connsiteX2-271" fmla="*/ 1027289 w 2957689"/>
              <a:gd name="connsiteY2-272" fmla="*/ 6452 h 588726"/>
              <a:gd name="connsiteX3-273" fmla="*/ 1282752 w 2957689"/>
              <a:gd name="connsiteY3-274" fmla="*/ 587030 h 588726"/>
              <a:gd name="connsiteX4-275" fmla="*/ 1578270 w 2957689"/>
              <a:gd name="connsiteY4-276" fmla="*/ 491875 h 588726"/>
              <a:gd name="connsiteX5-277" fmla="*/ 2957689 w 2957689"/>
              <a:gd name="connsiteY5-278" fmla="*/ 480586 h 588726"/>
              <a:gd name="connsiteX0-279" fmla="*/ 0 w 2957689"/>
              <a:gd name="connsiteY0-280" fmla="*/ 548319 h 588726"/>
              <a:gd name="connsiteX1-281" fmla="*/ 699911 w 2957689"/>
              <a:gd name="connsiteY1-282" fmla="*/ 548319 h 588726"/>
              <a:gd name="connsiteX2-283" fmla="*/ 1027289 w 2957689"/>
              <a:gd name="connsiteY2-284" fmla="*/ 6452 h 588726"/>
              <a:gd name="connsiteX3-285" fmla="*/ 1282752 w 2957689"/>
              <a:gd name="connsiteY3-286" fmla="*/ 587030 h 588726"/>
              <a:gd name="connsiteX4-287" fmla="*/ 1578270 w 2957689"/>
              <a:gd name="connsiteY4-288" fmla="*/ 491875 h 588726"/>
              <a:gd name="connsiteX5-289" fmla="*/ 2062988 w 2957689"/>
              <a:gd name="connsiteY5-290" fmla="*/ 490855 h 588726"/>
              <a:gd name="connsiteX6-291" fmla="*/ 2957689 w 2957689"/>
              <a:gd name="connsiteY6-292" fmla="*/ 480586 h 588726"/>
              <a:gd name="connsiteX0-293" fmla="*/ 0 w 2957689"/>
              <a:gd name="connsiteY0-294" fmla="*/ 548319 h 588726"/>
              <a:gd name="connsiteX1-295" fmla="*/ 699911 w 2957689"/>
              <a:gd name="connsiteY1-296" fmla="*/ 548319 h 588726"/>
              <a:gd name="connsiteX2-297" fmla="*/ 1027289 w 2957689"/>
              <a:gd name="connsiteY2-298" fmla="*/ 6452 h 588726"/>
              <a:gd name="connsiteX3-299" fmla="*/ 1282752 w 2957689"/>
              <a:gd name="connsiteY3-300" fmla="*/ 587030 h 588726"/>
              <a:gd name="connsiteX4-301" fmla="*/ 1578270 w 2957689"/>
              <a:gd name="connsiteY4-302" fmla="*/ 491875 h 588726"/>
              <a:gd name="connsiteX5-303" fmla="*/ 2957689 w 2957689"/>
              <a:gd name="connsiteY5-304" fmla="*/ 480586 h 588726"/>
              <a:gd name="connsiteX0-305" fmla="*/ 0 w 2957689"/>
              <a:gd name="connsiteY0-306" fmla="*/ 548319 h 666052"/>
              <a:gd name="connsiteX1-307" fmla="*/ 699911 w 2957689"/>
              <a:gd name="connsiteY1-308" fmla="*/ 548319 h 666052"/>
              <a:gd name="connsiteX2-309" fmla="*/ 1027289 w 2957689"/>
              <a:gd name="connsiteY2-310" fmla="*/ 6452 h 666052"/>
              <a:gd name="connsiteX3-311" fmla="*/ 1282752 w 2957689"/>
              <a:gd name="connsiteY3-312" fmla="*/ 587030 h 666052"/>
              <a:gd name="connsiteX4-313" fmla="*/ 2957689 w 2957689"/>
              <a:gd name="connsiteY4-314" fmla="*/ 480586 h 666052"/>
              <a:gd name="connsiteX0-315" fmla="*/ 0 w 2957689"/>
              <a:gd name="connsiteY0-316" fmla="*/ 548319 h 666052"/>
              <a:gd name="connsiteX1-317" fmla="*/ 699911 w 2957689"/>
              <a:gd name="connsiteY1-318" fmla="*/ 548319 h 666052"/>
              <a:gd name="connsiteX2-319" fmla="*/ 1027289 w 2957689"/>
              <a:gd name="connsiteY2-320" fmla="*/ 6452 h 666052"/>
              <a:gd name="connsiteX3-321" fmla="*/ 1282752 w 2957689"/>
              <a:gd name="connsiteY3-322" fmla="*/ 587030 h 666052"/>
              <a:gd name="connsiteX4-323" fmla="*/ 2957689 w 2957689"/>
              <a:gd name="connsiteY4-324" fmla="*/ 480586 h 666052"/>
              <a:gd name="connsiteX0-325" fmla="*/ 0 w 2957689"/>
              <a:gd name="connsiteY0-326" fmla="*/ 548319 h 666052"/>
              <a:gd name="connsiteX1-327" fmla="*/ 699911 w 2957689"/>
              <a:gd name="connsiteY1-328" fmla="*/ 548319 h 666052"/>
              <a:gd name="connsiteX2-329" fmla="*/ 1027289 w 2957689"/>
              <a:gd name="connsiteY2-330" fmla="*/ 6452 h 666052"/>
              <a:gd name="connsiteX3-331" fmla="*/ 1282752 w 2957689"/>
              <a:gd name="connsiteY3-332" fmla="*/ 587030 h 666052"/>
              <a:gd name="connsiteX4-333" fmla="*/ 2957689 w 2957689"/>
              <a:gd name="connsiteY4-334" fmla="*/ 480586 h 666052"/>
              <a:gd name="connsiteX0-335" fmla="*/ 0 w 2957689"/>
              <a:gd name="connsiteY0-336" fmla="*/ 548319 h 666052"/>
              <a:gd name="connsiteX1-337" fmla="*/ 699911 w 2957689"/>
              <a:gd name="connsiteY1-338" fmla="*/ 548319 h 666052"/>
              <a:gd name="connsiteX2-339" fmla="*/ 1027289 w 2957689"/>
              <a:gd name="connsiteY2-340" fmla="*/ 6452 h 666052"/>
              <a:gd name="connsiteX3-341" fmla="*/ 1282752 w 2957689"/>
              <a:gd name="connsiteY3-342" fmla="*/ 587030 h 666052"/>
              <a:gd name="connsiteX4-343" fmla="*/ 2957689 w 2957689"/>
              <a:gd name="connsiteY4-344" fmla="*/ 480586 h 666052"/>
              <a:gd name="connsiteX0-345" fmla="*/ 0 w 2957689"/>
              <a:gd name="connsiteY0-346" fmla="*/ 548319 h 666052"/>
              <a:gd name="connsiteX1-347" fmla="*/ 699911 w 2957689"/>
              <a:gd name="connsiteY1-348" fmla="*/ 548319 h 666052"/>
              <a:gd name="connsiteX2-349" fmla="*/ 1027289 w 2957689"/>
              <a:gd name="connsiteY2-350" fmla="*/ 6452 h 666052"/>
              <a:gd name="connsiteX3-351" fmla="*/ 1282752 w 2957689"/>
              <a:gd name="connsiteY3-352" fmla="*/ 587030 h 666052"/>
              <a:gd name="connsiteX4-353" fmla="*/ 2957689 w 2957689"/>
              <a:gd name="connsiteY4-354" fmla="*/ 623416 h 666052"/>
              <a:gd name="connsiteX0-355" fmla="*/ 0 w 2957689"/>
              <a:gd name="connsiteY0-356" fmla="*/ 960932 h 1078665"/>
              <a:gd name="connsiteX1-357" fmla="*/ 699911 w 2957689"/>
              <a:gd name="connsiteY1-358" fmla="*/ 960932 h 1078665"/>
              <a:gd name="connsiteX2-359" fmla="*/ 1027289 w 2957689"/>
              <a:gd name="connsiteY2-360" fmla="*/ 419065 h 1078665"/>
              <a:gd name="connsiteX3-361" fmla="*/ 1282752 w 2957689"/>
              <a:gd name="connsiteY3-362" fmla="*/ 999643 h 1078665"/>
              <a:gd name="connsiteX4-363" fmla="*/ 2957689 w 2957689"/>
              <a:gd name="connsiteY4-364" fmla="*/ 10443 h 1078665"/>
              <a:gd name="connsiteX0-365" fmla="*/ 0 w 2957689"/>
              <a:gd name="connsiteY0-366" fmla="*/ 548319 h 666052"/>
              <a:gd name="connsiteX1-367" fmla="*/ 699911 w 2957689"/>
              <a:gd name="connsiteY1-368" fmla="*/ 548319 h 666052"/>
              <a:gd name="connsiteX2-369" fmla="*/ 1027289 w 2957689"/>
              <a:gd name="connsiteY2-370" fmla="*/ 6452 h 666052"/>
              <a:gd name="connsiteX3-371" fmla="*/ 1282752 w 2957689"/>
              <a:gd name="connsiteY3-372" fmla="*/ 587030 h 666052"/>
              <a:gd name="connsiteX4-373" fmla="*/ 2957689 w 2957689"/>
              <a:gd name="connsiteY4-374" fmla="*/ 580459 h 666052"/>
              <a:gd name="connsiteX0-375" fmla="*/ 0 w 2957689"/>
              <a:gd name="connsiteY0-376" fmla="*/ 739162 h 779569"/>
              <a:gd name="connsiteX1-377" fmla="*/ 699911 w 2957689"/>
              <a:gd name="connsiteY1-378" fmla="*/ 739162 h 779569"/>
              <a:gd name="connsiteX2-379" fmla="*/ 1027289 w 2957689"/>
              <a:gd name="connsiteY2-380" fmla="*/ 197295 h 779569"/>
              <a:gd name="connsiteX3-381" fmla="*/ 1282752 w 2957689"/>
              <a:gd name="connsiteY3-382" fmla="*/ 80904 h 779569"/>
              <a:gd name="connsiteX4-383" fmla="*/ 2957689 w 2957689"/>
              <a:gd name="connsiteY4-384" fmla="*/ 771302 h 779569"/>
              <a:gd name="connsiteX0-385" fmla="*/ 0 w 2957689"/>
              <a:gd name="connsiteY0-386" fmla="*/ 542575 h 617351"/>
              <a:gd name="connsiteX1-387" fmla="*/ 699911 w 2957689"/>
              <a:gd name="connsiteY1-388" fmla="*/ 542575 h 617351"/>
              <a:gd name="connsiteX2-389" fmla="*/ 1027289 w 2957689"/>
              <a:gd name="connsiteY2-390" fmla="*/ 708 h 617351"/>
              <a:gd name="connsiteX3-391" fmla="*/ 1282752 w 2957689"/>
              <a:gd name="connsiteY3-392" fmla="*/ 538329 h 617351"/>
              <a:gd name="connsiteX4-393" fmla="*/ 2957689 w 2957689"/>
              <a:gd name="connsiteY4-394" fmla="*/ 574715 h 617351"/>
              <a:gd name="connsiteX0-395" fmla="*/ 0 w 2957689"/>
              <a:gd name="connsiteY0-396" fmla="*/ 542575 h 582982"/>
              <a:gd name="connsiteX1-397" fmla="*/ 699911 w 2957689"/>
              <a:gd name="connsiteY1-398" fmla="*/ 542575 h 582982"/>
              <a:gd name="connsiteX2-399" fmla="*/ 1027289 w 2957689"/>
              <a:gd name="connsiteY2-400" fmla="*/ 708 h 582982"/>
              <a:gd name="connsiteX3-401" fmla="*/ 1282752 w 2957689"/>
              <a:gd name="connsiteY3-402" fmla="*/ 538329 h 582982"/>
              <a:gd name="connsiteX4-403" fmla="*/ 2957689 w 2957689"/>
              <a:gd name="connsiteY4-404" fmla="*/ 574715 h 582982"/>
              <a:gd name="connsiteX0-405" fmla="*/ 0 w 2957689"/>
              <a:gd name="connsiteY0-406" fmla="*/ 542575 h 582982"/>
              <a:gd name="connsiteX1-407" fmla="*/ 699911 w 2957689"/>
              <a:gd name="connsiteY1-408" fmla="*/ 542575 h 582982"/>
              <a:gd name="connsiteX2-409" fmla="*/ 1027289 w 2957689"/>
              <a:gd name="connsiteY2-410" fmla="*/ 708 h 582982"/>
              <a:gd name="connsiteX3-411" fmla="*/ 1282752 w 2957689"/>
              <a:gd name="connsiteY3-412" fmla="*/ 538329 h 582982"/>
              <a:gd name="connsiteX4-413" fmla="*/ 2957689 w 2957689"/>
              <a:gd name="connsiteY4-414" fmla="*/ 574715 h 582982"/>
              <a:gd name="connsiteX0-415" fmla="*/ 0 w 2957689"/>
              <a:gd name="connsiteY0-416" fmla="*/ 542575 h 582982"/>
              <a:gd name="connsiteX1-417" fmla="*/ 699911 w 2957689"/>
              <a:gd name="connsiteY1-418" fmla="*/ 542575 h 582982"/>
              <a:gd name="connsiteX2-419" fmla="*/ 1027289 w 2957689"/>
              <a:gd name="connsiteY2-420" fmla="*/ 708 h 582982"/>
              <a:gd name="connsiteX3-421" fmla="*/ 1282752 w 2957689"/>
              <a:gd name="connsiteY3-422" fmla="*/ 538329 h 582982"/>
              <a:gd name="connsiteX4-423" fmla="*/ 2957689 w 2957689"/>
              <a:gd name="connsiteY4-424" fmla="*/ 206363 h 582982"/>
              <a:gd name="connsiteX0-425" fmla="*/ 0 w 2957689"/>
              <a:gd name="connsiteY0-426" fmla="*/ 542575 h 582982"/>
              <a:gd name="connsiteX1-427" fmla="*/ 699911 w 2957689"/>
              <a:gd name="connsiteY1-428" fmla="*/ 542575 h 582982"/>
              <a:gd name="connsiteX2-429" fmla="*/ 1027289 w 2957689"/>
              <a:gd name="connsiteY2-430" fmla="*/ 708 h 582982"/>
              <a:gd name="connsiteX3-431" fmla="*/ 1282752 w 2957689"/>
              <a:gd name="connsiteY3-432" fmla="*/ 538329 h 582982"/>
              <a:gd name="connsiteX4-433" fmla="*/ 2957689 w 2957689"/>
              <a:gd name="connsiteY4-434" fmla="*/ 531758 h 582982"/>
              <a:gd name="connsiteX0-435" fmla="*/ 0 w 2957689"/>
              <a:gd name="connsiteY0-436" fmla="*/ 542575 h 582982"/>
              <a:gd name="connsiteX1-437" fmla="*/ 699911 w 2957689"/>
              <a:gd name="connsiteY1-438" fmla="*/ 542575 h 582982"/>
              <a:gd name="connsiteX2-439" fmla="*/ 1027289 w 2957689"/>
              <a:gd name="connsiteY2-440" fmla="*/ 708 h 582982"/>
              <a:gd name="connsiteX3-441" fmla="*/ 1282752 w 2957689"/>
              <a:gd name="connsiteY3-442" fmla="*/ 538329 h 582982"/>
              <a:gd name="connsiteX4-443" fmla="*/ 2957689 w 2957689"/>
              <a:gd name="connsiteY4-444" fmla="*/ 531758 h 582982"/>
              <a:gd name="connsiteX0-445" fmla="*/ 0 w 2957689"/>
              <a:gd name="connsiteY0-446" fmla="*/ 542575 h 582982"/>
              <a:gd name="connsiteX1-447" fmla="*/ 219390 w 2957689"/>
              <a:gd name="connsiteY1-448" fmla="*/ 542575 h 582982"/>
              <a:gd name="connsiteX2-449" fmla="*/ 1027289 w 2957689"/>
              <a:gd name="connsiteY2-450" fmla="*/ 708 h 582982"/>
              <a:gd name="connsiteX3-451" fmla="*/ 1282752 w 2957689"/>
              <a:gd name="connsiteY3-452" fmla="*/ 538329 h 582982"/>
              <a:gd name="connsiteX4-453" fmla="*/ 2957689 w 2957689"/>
              <a:gd name="connsiteY4-454" fmla="*/ 531758 h 582982"/>
              <a:gd name="connsiteX0-455" fmla="*/ 0 w 2957689"/>
              <a:gd name="connsiteY0-456" fmla="*/ 542575 h 582982"/>
              <a:gd name="connsiteX1-457" fmla="*/ 219390 w 2957689"/>
              <a:gd name="connsiteY1-458" fmla="*/ 542575 h 582982"/>
              <a:gd name="connsiteX2-459" fmla="*/ 611772 w 2957689"/>
              <a:gd name="connsiteY2-460" fmla="*/ 708 h 582982"/>
              <a:gd name="connsiteX3-461" fmla="*/ 1282752 w 2957689"/>
              <a:gd name="connsiteY3-462" fmla="*/ 538329 h 582982"/>
              <a:gd name="connsiteX4-463" fmla="*/ 2957689 w 2957689"/>
              <a:gd name="connsiteY4-464" fmla="*/ 531758 h 582982"/>
              <a:gd name="connsiteX0-465" fmla="*/ 0 w 2957689"/>
              <a:gd name="connsiteY0-466" fmla="*/ 542575 h 582982"/>
              <a:gd name="connsiteX1-467" fmla="*/ 219390 w 2957689"/>
              <a:gd name="connsiteY1-468" fmla="*/ 542575 h 582982"/>
              <a:gd name="connsiteX2-469" fmla="*/ 611772 w 2957689"/>
              <a:gd name="connsiteY2-470" fmla="*/ 708 h 582982"/>
              <a:gd name="connsiteX3-471" fmla="*/ 867235 w 2957689"/>
              <a:gd name="connsiteY3-472" fmla="*/ 538329 h 582982"/>
              <a:gd name="connsiteX4-473" fmla="*/ 2957689 w 2957689"/>
              <a:gd name="connsiteY4-474" fmla="*/ 531758 h 582982"/>
              <a:gd name="connsiteX0-475" fmla="*/ 0 w 2957689"/>
              <a:gd name="connsiteY0-476" fmla="*/ 542575 h 582982"/>
              <a:gd name="connsiteX1-477" fmla="*/ 219390 w 2957689"/>
              <a:gd name="connsiteY1-478" fmla="*/ 542575 h 582982"/>
              <a:gd name="connsiteX2-479" fmla="*/ 611772 w 2957689"/>
              <a:gd name="connsiteY2-480" fmla="*/ 708 h 582982"/>
              <a:gd name="connsiteX3-481" fmla="*/ 906747 w 2957689"/>
              <a:gd name="connsiteY3-482" fmla="*/ 538329 h 582982"/>
              <a:gd name="connsiteX4-483" fmla="*/ 2957689 w 2957689"/>
              <a:gd name="connsiteY4-484" fmla="*/ 531758 h 582982"/>
              <a:gd name="connsiteX0-485" fmla="*/ 0 w 2957689"/>
              <a:gd name="connsiteY0-486" fmla="*/ 542575 h 582982"/>
              <a:gd name="connsiteX1-487" fmla="*/ 219390 w 2957689"/>
              <a:gd name="connsiteY1-488" fmla="*/ 542575 h 582982"/>
              <a:gd name="connsiteX2-489" fmla="*/ 611772 w 2957689"/>
              <a:gd name="connsiteY2-490" fmla="*/ 708 h 582982"/>
              <a:gd name="connsiteX3-491" fmla="*/ 906747 w 2957689"/>
              <a:gd name="connsiteY3-492" fmla="*/ 538329 h 582982"/>
              <a:gd name="connsiteX4-493" fmla="*/ 2957689 w 2957689"/>
              <a:gd name="connsiteY4-494" fmla="*/ 531758 h 582982"/>
              <a:gd name="connsiteX0-495" fmla="*/ 0 w 2957689"/>
              <a:gd name="connsiteY0-496" fmla="*/ 542575 h 582982"/>
              <a:gd name="connsiteX1-497" fmla="*/ 219390 w 2957689"/>
              <a:gd name="connsiteY1-498" fmla="*/ 542575 h 582982"/>
              <a:gd name="connsiteX2-499" fmla="*/ 611772 w 2957689"/>
              <a:gd name="connsiteY2-500" fmla="*/ 708 h 582982"/>
              <a:gd name="connsiteX3-501" fmla="*/ 906747 w 2957689"/>
              <a:gd name="connsiteY3-502" fmla="*/ 538329 h 582982"/>
              <a:gd name="connsiteX4-503" fmla="*/ 2957689 w 2957689"/>
              <a:gd name="connsiteY4-504" fmla="*/ 531758 h 582982"/>
              <a:gd name="connsiteX0-505" fmla="*/ 0 w 2957689"/>
              <a:gd name="connsiteY0-506" fmla="*/ 542575 h 582982"/>
              <a:gd name="connsiteX1-507" fmla="*/ 219390 w 2957689"/>
              <a:gd name="connsiteY1-508" fmla="*/ 542575 h 582982"/>
              <a:gd name="connsiteX2-509" fmla="*/ 611772 w 2957689"/>
              <a:gd name="connsiteY2-510" fmla="*/ 708 h 582982"/>
              <a:gd name="connsiteX3-511" fmla="*/ 906747 w 2957689"/>
              <a:gd name="connsiteY3-512" fmla="*/ 538329 h 582982"/>
              <a:gd name="connsiteX4-513" fmla="*/ 2957689 w 2957689"/>
              <a:gd name="connsiteY4-514" fmla="*/ 531758 h 582982"/>
              <a:gd name="connsiteX0-515" fmla="*/ 0 w 2957689"/>
              <a:gd name="connsiteY0-516" fmla="*/ 542575 h 582982"/>
              <a:gd name="connsiteX1-517" fmla="*/ 219390 w 2957689"/>
              <a:gd name="connsiteY1-518" fmla="*/ 542575 h 582982"/>
              <a:gd name="connsiteX2-519" fmla="*/ 611772 w 2957689"/>
              <a:gd name="connsiteY2-520" fmla="*/ 708 h 582982"/>
              <a:gd name="connsiteX3-521" fmla="*/ 906747 w 2957689"/>
              <a:gd name="connsiteY3-522" fmla="*/ 538329 h 582982"/>
              <a:gd name="connsiteX4-523" fmla="*/ 2957689 w 2957689"/>
              <a:gd name="connsiteY4-524" fmla="*/ 531758 h 582982"/>
              <a:gd name="connsiteX0-525" fmla="*/ 0 w 2957689"/>
              <a:gd name="connsiteY0-526" fmla="*/ 542575 h 582982"/>
              <a:gd name="connsiteX1-527" fmla="*/ 219390 w 2957689"/>
              <a:gd name="connsiteY1-528" fmla="*/ 542575 h 582982"/>
              <a:gd name="connsiteX2-529" fmla="*/ 611772 w 2957689"/>
              <a:gd name="connsiteY2-530" fmla="*/ 708 h 582982"/>
              <a:gd name="connsiteX3-531" fmla="*/ 906747 w 2957689"/>
              <a:gd name="connsiteY3-532" fmla="*/ 538329 h 582982"/>
              <a:gd name="connsiteX4-533" fmla="*/ 2957689 w 2957689"/>
              <a:gd name="connsiteY4-534" fmla="*/ 531758 h 582982"/>
              <a:gd name="connsiteX0-535" fmla="*/ 0 w 2957689"/>
              <a:gd name="connsiteY0-536" fmla="*/ 542575 h 582982"/>
              <a:gd name="connsiteX1-537" fmla="*/ 219390 w 2957689"/>
              <a:gd name="connsiteY1-538" fmla="*/ 542575 h 582982"/>
              <a:gd name="connsiteX2-539" fmla="*/ 611772 w 2957689"/>
              <a:gd name="connsiteY2-540" fmla="*/ 708 h 582982"/>
              <a:gd name="connsiteX3-541" fmla="*/ 906747 w 2957689"/>
              <a:gd name="connsiteY3-542" fmla="*/ 538329 h 582982"/>
              <a:gd name="connsiteX4-543" fmla="*/ 2957689 w 2957689"/>
              <a:gd name="connsiteY4-544" fmla="*/ 531758 h 5829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219390" y="542575"/>
                </a:lnTo>
                <a:cubicBezTo>
                  <a:pt x="401190" y="582982"/>
                  <a:pt x="497213" y="1416"/>
                  <a:pt x="611772" y="708"/>
                </a:cubicBezTo>
                <a:cubicBezTo>
                  <a:pt x="726331" y="0"/>
                  <a:pt x="814917" y="457425"/>
                  <a:pt x="906747" y="538329"/>
                </a:cubicBezTo>
                <a:cubicBezTo>
                  <a:pt x="1008147" y="544063"/>
                  <a:pt x="2274042" y="533948"/>
                  <a:pt x="2957689" y="531758"/>
                </a:cubicBez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2329" y="1188474"/>
            <a:ext cx="4281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高斯拉普拉斯检测子</a:t>
            </a:r>
            <a:r>
              <a:rPr lang="en-US" altLang="zh-CN" sz="2800" dirty="0"/>
              <a:t> (</a:t>
            </a:r>
            <a:r>
              <a:rPr lang="en-US" altLang="zh-CN" sz="2800" dirty="0" err="1"/>
              <a:t>LoG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zh-CN" altLang="en-US" dirty="0"/>
              <a:t>特征尺度</a:t>
            </a:r>
            <a:endParaRPr lang="en-US" dirty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5846"/>
            <a:ext cx="8229600" cy="4525963"/>
          </a:xfrm>
        </p:spPr>
        <p:txBody>
          <a:bodyPr/>
          <a:lstStyle/>
          <a:p>
            <a:r>
              <a:rPr lang="zh-CN" altLang="en-US" b="1" dirty="0"/>
              <a:t>特征尺度</a:t>
            </a:r>
            <a:r>
              <a:rPr lang="zh-CN" altLang="en-US" dirty="0"/>
              <a:t>定义为拉普拉斯检测子达到极值的尺度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105482" name="Picture 5" descr="scale_selection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483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547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Text Box 9"/>
          <p:cNvSpPr txBox="1">
            <a:spLocks noChangeArrowheads="1"/>
          </p:cNvSpPr>
          <p:nvPr/>
        </p:nvSpPr>
        <p:spPr bwMode="auto">
          <a:xfrm>
            <a:off x="4180621" y="5590392"/>
            <a:ext cx="162095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特征尺度</a:t>
            </a: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5480" name="Rectangle 10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anose="020B0604020202020204" pitchFamily="34" charset="0"/>
              </a:rPr>
              <a:t>T. Lindeberg (1998). </a:t>
            </a:r>
            <a:r>
              <a:rPr lang="en-US" sz="2000">
                <a:solidFill>
                  <a:srgbClr val="000000"/>
                </a:solidFill>
                <a:cs typeface="Arial" panose="020B0604020202020204" pitchFamily="34" charset="0"/>
                <a:hlinkClick r:id="rId2" tooltip="http://www.nada.kth.se/cvap/abstracts/cvap198.html"/>
              </a:rPr>
              <a:t>"Feature detection with automatic scale selection."</a:t>
            </a:r>
            <a:r>
              <a:rPr 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cs typeface="Arial" panose="020B0604020202020204" pitchFamily="34" charset="0"/>
              </a:rPr>
              <a:t>International Journal of Computer Vision</a:t>
            </a:r>
            <a:r>
              <a:rPr 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b="1">
                <a:solidFill>
                  <a:srgbClr val="000000"/>
                </a:solidFill>
                <a:cs typeface="Arial" panose="020B0604020202020204" pitchFamily="34" charset="0"/>
              </a:rPr>
              <a:t>30</a:t>
            </a:r>
            <a:r>
              <a:rPr lang="en-US" sz="2000">
                <a:solidFill>
                  <a:srgbClr val="000000"/>
                </a:solidFill>
                <a:cs typeface="Arial" panose="020B0604020202020204" pitchFamily="34" charset="0"/>
              </a:rPr>
              <a:t> (2): pp 77--116. </a:t>
            </a:r>
            <a:endParaRPr lang="en-US" sz="20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5481" name="Text Box 11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5364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en-US" dirty="0" err="1"/>
              <a:t>LoG</a:t>
            </a:r>
            <a:r>
              <a:rPr lang="zh-CN" altLang="en-US" dirty="0"/>
              <a:t>检测子</a:t>
            </a:r>
            <a:endParaRPr lang="de-CH" dirty="0"/>
          </a:p>
        </p:txBody>
      </p:sp>
      <p:sp>
        <p:nvSpPr>
          <p:cNvPr id="1536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8686800" cy="4495800"/>
          </a:xfrm>
        </p:spPr>
        <p:txBody>
          <a:bodyPr/>
          <a:lstStyle/>
          <a:p>
            <a:pPr eaLnBrk="1" hangingPunct="1"/>
            <a:r>
              <a:rPr lang="zh-CN" altLang="en-US" dirty="0"/>
              <a:t>感兴趣点：</a:t>
            </a:r>
            <a:endParaRPr lang="en-US" dirty="0"/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sz="2800" dirty="0" err="1"/>
              <a:t>LoG</a:t>
            </a:r>
            <a:r>
              <a:rPr lang="zh-CN" altLang="en-US" sz="2800" dirty="0"/>
              <a:t>空间尺度方向</a:t>
            </a:r>
            <a:endParaRPr lang="en-US" altLang="zh-CN" sz="2800" dirty="0"/>
          </a:p>
          <a:p>
            <a:pPr eaLnBrk="1" hangingPunct="1">
              <a:buFontTx/>
              <a:buNone/>
            </a:pPr>
            <a:r>
              <a:rPr lang="zh-CN" altLang="en-US" sz="2800" dirty="0"/>
              <a:t>     局部极值</a:t>
            </a:r>
            <a:br>
              <a:rPr lang="en-US" dirty="0"/>
            </a:br>
            <a:r>
              <a:rPr lang="en-US" dirty="0"/>
              <a:t>an</a:t>
            </a:r>
            <a:endParaRPr lang="de-CH" dirty="0"/>
          </a:p>
        </p:txBody>
      </p:sp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/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15376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9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80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15362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0" name="Equation" r:id="rId7" imgW="23774400" imgH="5791200" progId="Equation.3">
                    <p:embed/>
                  </p:oleObj>
                </mc:Choice>
                <mc:Fallback>
                  <p:oleObj name="Equation" r:id="rId7" imgW="23774400" imgH="5791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1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endParaRPr lang="en-US" b="1" i="1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5382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2</a:t>
              </a:r>
              <a:endParaRPr lang="en-US" b="1" i="1" baseline="3000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5383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3</a:t>
              </a:r>
              <a:endParaRPr lang="en-US" b="1" i="1" baseline="3000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5384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4</a:t>
              </a:r>
              <a:endParaRPr lang="en-US" b="1" i="1" baseline="3000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5385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5</a:t>
              </a:r>
              <a:endParaRPr lang="en-US" b="1" i="1" baseline="3000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15386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7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8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9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90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3"/>
          <p:cNvGrpSpPr/>
          <p:nvPr/>
        </p:nvGrpSpPr>
        <p:grpSpPr bwMode="auto">
          <a:xfrm>
            <a:off x="6140450" y="1631950"/>
            <a:ext cx="2740025" cy="3003550"/>
            <a:chOff x="5867400" y="2168525"/>
            <a:chExt cx="2740025" cy="3003550"/>
          </a:xfrm>
        </p:grpSpPr>
        <p:pic>
          <p:nvPicPr>
            <p:cNvPr id="15372" name="Picture 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626284" y="2462251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73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973138" cy="792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4" name="Line 23"/>
            <p:cNvSpPr>
              <a:spLocks noChangeShapeType="1"/>
            </p:cNvSpPr>
            <p:nvPr/>
          </p:nvSpPr>
          <p:spPr bwMode="auto">
            <a:xfrm>
              <a:off x="5867400" y="3213100"/>
              <a:ext cx="1081088" cy="10795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5" name="Line 24"/>
            <p:cNvSpPr>
              <a:spLocks noChangeShapeType="1"/>
            </p:cNvSpPr>
            <p:nvPr/>
          </p:nvSpPr>
          <p:spPr bwMode="auto">
            <a:xfrm>
              <a:off x="5867400" y="2168525"/>
              <a:ext cx="936625" cy="1331913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2071687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l-PL" sz="2000" b="1" dirty="0">
                <a:solidFill>
                  <a:srgbClr val="000000"/>
                </a:solidFill>
                <a:sym typeface="Symbol" panose="05050102010706020507"/>
              </a:rPr>
              <a:t></a:t>
            </a:r>
            <a:r>
              <a:rPr lang="en-US" sz="2000" b="1" i="1" dirty="0">
                <a:solidFill>
                  <a:srgbClr val="000000"/>
                </a:solidFill>
              </a:rPr>
              <a:t> </a:t>
            </a:r>
            <a:r>
              <a:rPr lang="pl-PL" sz="2000" b="1" i="1" dirty="0">
                <a:solidFill>
                  <a:srgbClr val="000000"/>
                </a:solidFill>
              </a:rPr>
              <a:t>(x, y, </a:t>
            </a:r>
            <a:r>
              <a:rPr lang="el-G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pl-PL" sz="2000" b="1" i="1" dirty="0">
                <a:solidFill>
                  <a:srgbClr val="000000"/>
                </a:solidFill>
              </a:rPr>
              <a:t>)</a:t>
            </a:r>
            <a:r>
              <a:rPr lang="zh-CN" altLang="pl-PL" sz="2000" b="1" dirty="0">
                <a:solidFill>
                  <a:srgbClr val="000000"/>
                </a:solidFill>
              </a:rPr>
              <a:t>序列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15371" name="Picture 27" descr="c-enhedg-lapla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尺度空间斑点检测子：举例</a:t>
            </a:r>
            <a:endParaRPr lang="en-US" dirty="0"/>
          </a:p>
        </p:txBody>
      </p:sp>
      <p:pic>
        <p:nvPicPr>
          <p:cNvPr id="106499" name="Picture 3" descr="butterfl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57400" y="1752600"/>
            <a:ext cx="5181600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尺度空间斑点检测子：举例</a:t>
            </a:r>
            <a:endParaRPr lang="en-US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932868" name="Picture 4" descr="pyramid_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69" name="Picture 5" descr="pyramid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0" name="Picture 6" descr="pyramid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1" name="Picture 7" descr="pyramid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2" name="Picture 8" descr="pyramid_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3" name="Picture 9" descr="pyramid_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4" name="Picture 10" descr="pyramid_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5" name="Picture 11" descr="pyramid_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6" name="Picture 12" descr="pyramid_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7" name="Picture 13" descr="pyramid_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尺度空间斑点检测子：举例</a:t>
            </a:r>
            <a:endParaRPr lang="en-US" dirty="0"/>
          </a:p>
        </p:txBody>
      </p:sp>
      <p:pic>
        <p:nvPicPr>
          <p:cNvPr id="108547" name="Picture 3" descr="butterfly_circle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en-US" altLang="zh-CN" dirty="0" err="1"/>
              <a:t>DoG</a:t>
            </a:r>
            <a:r>
              <a:rPr lang="zh-CN" altLang="en-US" dirty="0"/>
              <a:t>检测子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LoG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12169"/>
            <a:ext cx="6293353" cy="266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870450"/>
            <a:ext cx="5105400" cy="77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03360"/>
            <a:ext cx="2806700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89" y="5992020"/>
            <a:ext cx="28702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r>
              <a:rPr lang="en-US" altLang="zh-CN" dirty="0"/>
              <a:t>—</a:t>
            </a:r>
            <a:r>
              <a:rPr lang="en-US" altLang="zh-CN" dirty="0" err="1"/>
              <a:t>DoG</a:t>
            </a:r>
            <a:r>
              <a:rPr lang="zh-CN" altLang="en-US" dirty="0"/>
              <a:t>检测子</a:t>
            </a:r>
            <a:endParaRPr lang="en-US" b="1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295400"/>
            <a:ext cx="4419600" cy="525780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 err="1"/>
              <a:t>检测DoG算子在尺度空间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极大值点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 err="1"/>
              <a:t>然后抑制对比度低的点</a:t>
            </a:r>
            <a:r>
              <a:rPr lang="zh-CN" altLang="en-US" sz="2400" dirty="0"/>
              <a:t>（阈值化） 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zh-CN" altLang="en-US" sz="2400" dirty="0"/>
              <a:t>去除边缘点</a:t>
            </a:r>
            <a:endParaRPr lang="en-US" altLang="zh-CN" sz="2400" dirty="0"/>
          </a:p>
          <a:p>
            <a:pPr marL="0" indent="0">
              <a:spcAft>
                <a:spcPts val="600"/>
              </a:spcAft>
              <a:buNone/>
            </a:pPr>
            <a:endParaRPr lang="en-US" sz="2400" dirty="0"/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81600" y="1295400"/>
          <a:ext cx="3524250" cy="317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1" name="Bitmap Image" r:id="rId1" imgW="3413760" imgH="3070860" progId="PBrush">
                  <p:embed/>
                </p:oleObj>
              </mc:Choice>
              <mc:Fallback>
                <p:oleObj name="Bitmap Image" r:id="rId1" imgW="3413760" imgH="307086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295400"/>
                        <a:ext cx="3524250" cy="317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4" name="Picture 5" descr="maxi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825" y="3425825"/>
            <a:ext cx="6350" cy="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6" descr="maxi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825" y="3425825"/>
            <a:ext cx="6350" cy="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411" name="Object 7"/>
          <p:cNvGraphicFramePr>
            <a:graphicFrameLocks noChangeAspect="1"/>
          </p:cNvGraphicFramePr>
          <p:nvPr/>
        </p:nvGraphicFramePr>
        <p:xfrm>
          <a:off x="4529138" y="3386138"/>
          <a:ext cx="84137" cy="8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2" name="CorelDRAW" r:id="rId4" imgW="91440" imgH="91440" progId="">
                  <p:embed/>
                </p:oleObj>
              </mc:Choice>
              <mc:Fallback>
                <p:oleObj name="CorelDRAW" r:id="rId4" imgW="91440" imgH="914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386138"/>
                        <a:ext cx="84137" cy="8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6" name="Picture 8" descr="Pyrami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8825" y="3425825"/>
            <a:ext cx="6350" cy="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Line 12"/>
          <p:cNvSpPr>
            <a:spLocks noChangeShapeType="1"/>
          </p:cNvSpPr>
          <p:nvPr/>
        </p:nvSpPr>
        <p:spPr bwMode="auto">
          <a:xfrm>
            <a:off x="7092950" y="4564063"/>
            <a:ext cx="0" cy="684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18" name="Text Box 13"/>
          <p:cNvSpPr txBox="1">
            <a:spLocks noChangeArrowheads="1"/>
          </p:cNvSpPr>
          <p:nvPr/>
        </p:nvSpPr>
        <p:spPr bwMode="auto">
          <a:xfrm>
            <a:off x="6172200" y="5328708"/>
            <a:ext cx="1926158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候选特征点：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</a:rPr>
              <a:t>(</a:t>
            </a:r>
            <a:r>
              <a:rPr lang="en-US" altLang="zh-CN" sz="2400" i="1" dirty="0" err="1">
                <a:solidFill>
                  <a:srgbClr val="000000"/>
                </a:solidFill>
              </a:rPr>
              <a:t>x,y</a:t>
            </a:r>
            <a:r>
              <a:rPr lang="en-US" altLang="zh-CN" sz="2400" i="1" dirty="0">
                <a:solidFill>
                  <a:srgbClr val="000000"/>
                </a:solidFill>
              </a:rPr>
              <a:t>,</a:t>
            </a:r>
            <a:r>
              <a:rPr lang="el-GR" altLang="zh-CN" sz="2400" i="1" dirty="0">
                <a:solidFill>
                  <a:srgbClr val="000000"/>
                </a:solidFill>
                <a:cs typeface="Arial" panose="020B0604020202020204" pitchFamily="34" charset="0"/>
              </a:rPr>
              <a:t>σ</a:t>
            </a:r>
            <a:r>
              <a:rPr lang="en-US" altLang="zh-CN" sz="2400" i="1" dirty="0">
                <a:solidFill>
                  <a:srgbClr val="000000"/>
                </a:solidFill>
                <a:cs typeface="Arial" panose="020B0604020202020204" pitchFamily="34" charset="0"/>
              </a:rPr>
              <a:t>) </a:t>
            </a:r>
            <a:r>
              <a:rPr lang="zh-CN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集合</a:t>
            </a:r>
            <a:endParaRPr lang="el-GR" sz="2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D60093"/>
                </a:solidFill>
              </a:rPr>
              <a:t>5.1.</a:t>
            </a:r>
            <a:r>
              <a:rPr lang="zh-CN" altLang="en-US" dirty="0">
                <a:solidFill>
                  <a:srgbClr val="D60093"/>
                </a:solidFill>
              </a:rPr>
              <a:t>局部特征与匹配</a:t>
            </a:r>
            <a:endParaRPr lang="en-US" altLang="zh-CN" dirty="0">
              <a:solidFill>
                <a:srgbClr val="D60093"/>
              </a:solidFill>
            </a:endParaRPr>
          </a:p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dirty="0"/>
          </a:p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endParaRPr lang="en-US" altLang="zh-CN" dirty="0"/>
          </a:p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  <a:p>
            <a:r>
              <a:rPr lang="en-US" altLang="zh-CN" dirty="0"/>
              <a:t>5.6.SIFT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28600"/>
            <a:ext cx="81534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b="1" dirty="0">
                <a:latin typeface="+mn-lt"/>
              </a:rPr>
              <a:t>举例</a:t>
            </a:r>
            <a:endParaRPr lang="en-US" b="1" dirty="0">
              <a:latin typeface="+mn-lt"/>
            </a:endParaRP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533400" y="1447800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8" name="Bitmap Image" r:id="rId1" imgW="6000750" imgH="4486275" progId="PBrush">
                  <p:embed/>
                </p:oleObj>
              </mc:Choice>
              <mc:Fallback>
                <p:oleObj name="Bitmap Image" r:id="rId1" imgW="6000750" imgH="4486275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6553200" y="1600200"/>
            <a:ext cx="2590800" cy="132343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(a)</a:t>
            </a:r>
            <a:r>
              <a:rPr lang="en-US" sz="1600" dirty="0">
                <a:solidFill>
                  <a:srgbClr val="000000"/>
                </a:solidFill>
              </a:rPr>
              <a:t> 233x189 </a:t>
            </a:r>
            <a:r>
              <a:rPr lang="zh-CN" altLang="en-US" sz="1600" dirty="0">
                <a:solidFill>
                  <a:srgbClr val="000000"/>
                </a:solidFill>
              </a:rPr>
              <a:t>图像</a:t>
            </a:r>
            <a:endParaRPr lang="en-US" sz="1600" dirty="0">
              <a:solidFill>
                <a:srgbClr val="000000"/>
              </a:solidFill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(b)</a:t>
            </a:r>
            <a:r>
              <a:rPr lang="en-US" sz="1600" dirty="0">
                <a:solidFill>
                  <a:srgbClr val="000000"/>
                </a:solidFill>
              </a:rPr>
              <a:t> 832 DOG </a:t>
            </a:r>
            <a:r>
              <a:rPr lang="zh-CN" altLang="en-US" sz="1600" dirty="0">
                <a:solidFill>
                  <a:srgbClr val="000000"/>
                </a:solidFill>
              </a:rPr>
              <a:t>极大值点</a:t>
            </a:r>
            <a:endParaRPr lang="en-US" sz="1600" dirty="0">
              <a:solidFill>
                <a:srgbClr val="000000"/>
              </a:solidFill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(c)</a:t>
            </a:r>
            <a:r>
              <a:rPr lang="en-US" sz="1600" dirty="0">
                <a:solidFill>
                  <a:srgbClr val="000000"/>
                </a:solidFill>
              </a:rPr>
              <a:t> 729 </a:t>
            </a:r>
            <a:r>
              <a:rPr lang="zh-CN" altLang="en-US" sz="1600" dirty="0">
                <a:solidFill>
                  <a:srgbClr val="000000"/>
                </a:solidFill>
              </a:rPr>
              <a:t>剩余经过阈值化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(d)</a:t>
            </a:r>
            <a:r>
              <a:rPr lang="en-US" sz="1600" dirty="0">
                <a:solidFill>
                  <a:srgbClr val="000000"/>
                </a:solidFill>
              </a:rPr>
              <a:t> 536 </a:t>
            </a:r>
            <a:r>
              <a:rPr lang="zh-CN" altLang="en-US" sz="1600" dirty="0">
                <a:solidFill>
                  <a:srgbClr val="000000"/>
                </a:solidFill>
              </a:rPr>
              <a:t>剩余经过边缘响应检测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-304800"/>
            <a:ext cx="8534400" cy="1752600"/>
          </a:xfrm>
        </p:spPr>
        <p:txBody>
          <a:bodyPr/>
          <a:lstStyle/>
          <a:p>
            <a:pPr eaLnBrk="1" hangingPunct="1"/>
            <a:r>
              <a:rPr lang="zh-CN" altLang="en-US" sz="3800" dirty="0"/>
              <a:t>尺度不变检测：总结</a:t>
            </a:r>
            <a:endParaRPr lang="ru-RU" sz="3800" dirty="0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447800"/>
            <a:ext cx="7848600" cy="27432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 err="1">
                <a:solidFill>
                  <a:srgbClr val="0033CC"/>
                </a:solidFill>
                <a:cs typeface="Arial" panose="020B0604020202020204" pitchFamily="34" charset="0"/>
              </a:rPr>
              <a:t>给定</a:t>
            </a:r>
            <a:r>
              <a:rPr lang="zh-CN" altLang="en-US" sz="2800" dirty="0">
                <a:solidFill>
                  <a:srgbClr val="0033CC"/>
                </a:solidFill>
                <a:cs typeface="Arial" panose="020B0604020202020204" pitchFamily="34" charset="0"/>
              </a:rPr>
              <a:t>：</a:t>
            </a:r>
            <a:r>
              <a:rPr lang="en-US" altLang="zh-CN" sz="2800" dirty="0" err="1"/>
              <a:t>两张同一场景不同尺度的图像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altLang="zh-CN" sz="2800" dirty="0">
              <a:solidFill>
                <a:srgbClr val="0033CC"/>
              </a:solidFill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 err="1">
                <a:solidFill>
                  <a:srgbClr val="0033CC"/>
                </a:solidFill>
                <a:cs typeface="Arial" panose="020B0604020202020204" pitchFamily="34" charset="0"/>
              </a:rPr>
              <a:t>目标</a:t>
            </a:r>
            <a:r>
              <a:rPr lang="zh-CN" altLang="en-US" sz="2800" dirty="0">
                <a:solidFill>
                  <a:srgbClr val="0033CC"/>
                </a:solidFill>
                <a:cs typeface="Arial" panose="020B0604020202020204" pitchFamily="34" charset="0"/>
              </a:rPr>
              <a:t>：</a:t>
            </a:r>
            <a:r>
              <a:rPr lang="en-US" altLang="zh-CN" sz="2800" dirty="0" err="1"/>
              <a:t>分别在两幅图像中独立的确定相同的感兴趣点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altLang="zh-CN" sz="2800" dirty="0">
              <a:solidFill>
                <a:srgbClr val="0033CC"/>
              </a:solidFill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0033CC"/>
                </a:solidFill>
                <a:cs typeface="Arial" panose="020B0604020202020204" pitchFamily="34" charset="0"/>
              </a:rPr>
              <a:t>方案：</a:t>
            </a:r>
            <a:r>
              <a:rPr lang="en-US" altLang="zh-CN" sz="2800" dirty="0" err="1"/>
              <a:t>搜索适用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响应函数在尺度空间的极大值</a:t>
            </a:r>
            <a:endParaRPr lang="en-US" sz="28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85800" y="5048794"/>
            <a:ext cx="7848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zh-CN" altLang="en-US" sz="2800" b="1" dirty="0">
                <a:cs typeface="Arial" panose="020B0604020202020204" pitchFamily="34" charset="0"/>
              </a:rPr>
              <a:t>问题：</a:t>
            </a:r>
            <a:r>
              <a:rPr lang="en-US" altLang="zh-CN" sz="2800" b="1" dirty="0" err="1">
                <a:cs typeface="Arial" panose="020B0604020202020204" pitchFamily="34" charset="0"/>
              </a:rPr>
              <a:t>LoG</a:t>
            </a:r>
            <a:r>
              <a:rPr lang="zh-CN" altLang="en-US" sz="2800" b="1" dirty="0">
                <a:cs typeface="Arial" panose="020B0604020202020204" pitchFamily="34" charset="0"/>
              </a:rPr>
              <a:t>空间确定的特征点是否具有旋转不变性？？？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7" grpId="0" autoUpdateAnimBg="0" build="p"/>
      <p:bldP spid="4" grpId="0" autoUpdateAnimBg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5.1.</a:t>
            </a:r>
            <a:r>
              <a:rPr lang="zh-CN" altLang="en-US" dirty="0"/>
              <a:t>局部特征与匹配</a:t>
            </a:r>
            <a:endParaRPr lang="en-US" altLang="zh-CN" dirty="0"/>
          </a:p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dirty="0"/>
          </a:p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endParaRPr lang="en-US" altLang="zh-CN" dirty="0"/>
          </a:p>
          <a:p>
            <a:r>
              <a:rPr lang="en-US" altLang="zh-CN" dirty="0">
                <a:solidFill>
                  <a:srgbClr val="D60093"/>
                </a:solidFill>
              </a:rPr>
              <a:t>5.4.</a:t>
            </a:r>
            <a:r>
              <a:rPr lang="zh-CN" altLang="en-US" dirty="0">
                <a:solidFill>
                  <a:srgbClr val="D60093"/>
                </a:solidFill>
              </a:rPr>
              <a:t>局部区域描述</a:t>
            </a:r>
            <a:endParaRPr lang="en-US" altLang="zh-CN" dirty="0">
              <a:solidFill>
                <a:srgbClr val="D60093"/>
              </a:solidFill>
            </a:endParaRPr>
          </a:p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  <a:p>
            <a:r>
              <a:rPr lang="en-US" altLang="zh-CN" dirty="0"/>
              <a:t>5.6.SIFT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感兴趣特征点在哪里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需要提取的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突出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特征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是什么？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如何描述一个局部区域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如何建立对应关系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进行匹配？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2643981"/>
            <a:ext cx="7924800" cy="708819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87400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ru-RU" dirty="0"/>
          </a:p>
        </p:txBody>
      </p:sp>
      <p:pic>
        <p:nvPicPr>
          <p:cNvPr id="112643" name="Picture 3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60900" y="2562225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4" name="Picture 4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2562225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5" name="Line 5"/>
          <p:cNvSpPr>
            <a:spLocks noChangeShapeType="1"/>
          </p:cNvSpPr>
          <p:nvPr/>
        </p:nvSpPr>
        <p:spPr bwMode="auto">
          <a:xfrm flipV="1">
            <a:off x="3289300" y="3362325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4232275" y="3632200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V="1">
            <a:off x="3724275" y="4733925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 flipV="1">
            <a:off x="4181475" y="4276725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 flipV="1">
            <a:off x="3444875" y="3857625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650" name="Text Box 10"/>
          <p:cNvSpPr>
            <a:spLocks noGrp="1" noChangeArrowheads="1"/>
          </p:cNvSpPr>
          <p:nvPr>
            <p:ph type="body" idx="4294967295"/>
          </p:nvPr>
        </p:nvSpPr>
        <p:spPr>
          <a:xfrm>
            <a:off x="785813" y="1152525"/>
            <a:ext cx="7570787" cy="138271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zh-CN" altLang="en-US" sz="2400" dirty="0"/>
              <a:t>我们已经知道如何检测特征点</a:t>
            </a:r>
            <a:endParaRPr lang="en-US" sz="24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zh-CN" altLang="en-US" sz="2400" dirty="0"/>
              <a:t>第二个问题：</a:t>
            </a:r>
            <a:endParaRPr lang="en-US" sz="24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sz="24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sz="2400" dirty="0"/>
              <a:t>             </a:t>
            </a:r>
            <a:r>
              <a:rPr lang="zh-CN" altLang="en-US" sz="2400" b="1" dirty="0">
                <a:solidFill>
                  <a:srgbClr val="FF0000"/>
                </a:solidFill>
              </a:rPr>
              <a:t>如何描述特征点实现匹配？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4205288" y="2660650"/>
            <a:ext cx="793750" cy="155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9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2708275" y="5392738"/>
            <a:ext cx="3471863" cy="1200329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</a:ln>
        </p:spPr>
        <p:txBody>
          <a:bodyPr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点描述子应该满足：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不变性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可鉴别的</a:t>
            </a:r>
            <a:endParaRPr lang="ru-RU" sz="2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363"/>
            <a:ext cx="8229600" cy="4525962"/>
          </a:xfrm>
        </p:spPr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最简单的描述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：块的强度向量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如何使其具有不变性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81000" y="2590800"/>
            <a:ext cx="8077200" cy="3962400"/>
            <a:chOff x="381000" y="2590800"/>
            <a:chExt cx="8077200" cy="3962400"/>
          </a:xfrm>
        </p:grpSpPr>
        <p:pic>
          <p:nvPicPr>
            <p:cNvPr id="113669" name="Picture 2"/>
            <p:cNvPicPr>
              <a:picLocks noChangeAspect="1" noChangeArrowheads="1"/>
            </p:cNvPicPr>
            <p:nvPr/>
          </p:nvPicPr>
          <p:blipFill>
            <a:blip r:embed="rId1" cstate="print"/>
            <a:srcRect l="7477" t="40547" r="5296" b="5096"/>
            <a:stretch>
              <a:fillRect/>
            </a:stretch>
          </p:blipFill>
          <p:spPr bwMode="auto">
            <a:xfrm>
              <a:off x="457200" y="2590800"/>
              <a:ext cx="8001000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70" name="Rectangle 4"/>
            <p:cNvSpPr>
              <a:spLocks noChangeArrowheads="1"/>
            </p:cNvSpPr>
            <p:nvPr/>
          </p:nvSpPr>
          <p:spPr bwMode="auto">
            <a:xfrm>
              <a:off x="381000" y="4114800"/>
              <a:ext cx="2743200" cy="24384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r>
              <a:rPr lang="en-US" altLang="zh-CN" dirty="0"/>
              <a:t>—</a:t>
            </a:r>
            <a:r>
              <a:rPr lang="zh-CN" altLang="en-US" dirty="0"/>
              <a:t>特征描述子</a:t>
            </a:r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371"/>
            <a:ext cx="8229600" cy="4846666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基于块</a:t>
            </a:r>
            <a:r>
              <a:rPr lang="zh-CN" altLang="en-US" dirty="0"/>
              <a:t>强度向量</a:t>
            </a:r>
            <a:r>
              <a:rPr lang="en-US" altLang="zh-CN" dirty="0" err="1"/>
              <a:t>的描述子存在的问题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endParaRPr lang="en-US" dirty="0"/>
          </a:p>
          <a:p>
            <a:pPr lvl="1"/>
            <a:r>
              <a:rPr lang="en-US" altLang="zh-CN" dirty="0" err="1"/>
              <a:t>很小的变化导致很大的匹配值变化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 eaLnBrk="1" hangingPunct="1"/>
            <a:endParaRPr lang="en-US" dirty="0"/>
          </a:p>
          <a:p>
            <a:r>
              <a:rPr lang="zh-CN" altLang="en-US" dirty="0"/>
              <a:t>解决</a:t>
            </a:r>
            <a:r>
              <a:rPr lang="en-US" altLang="zh-CN" dirty="0" err="1"/>
              <a:t>方案</a:t>
            </a:r>
            <a:r>
              <a:rPr lang="zh-CN" altLang="en-US" dirty="0"/>
              <a:t>：方向直方图</a:t>
            </a:r>
            <a:endParaRPr lang="en-US" dirty="0"/>
          </a:p>
        </p:txBody>
      </p:sp>
      <p:graphicFrame>
        <p:nvGraphicFramePr>
          <p:cNvPr id="19458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314658" y="2343753"/>
          <a:ext cx="2590800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1" name="Image" r:id="rId1" imgW="7797800" imgH="5143500" progId="">
                  <p:embed/>
                </p:oleObj>
              </mc:Choice>
              <mc:Fallback>
                <p:oleObj name="Image" r:id="rId1" imgW="7797800" imgH="51435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658" y="2343753"/>
                        <a:ext cx="2590800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1143000" y="4572000"/>
            <a:ext cx="5275263" cy="2057400"/>
            <a:chOff x="1381" y="2880"/>
            <a:chExt cx="3323" cy="1296"/>
          </a:xfrm>
        </p:grpSpPr>
        <p:grpSp>
          <p:nvGrpSpPr>
            <p:cNvPr id="3" name="Group 6"/>
            <p:cNvGrpSpPr/>
            <p:nvPr/>
          </p:nvGrpSpPr>
          <p:grpSpPr bwMode="auto">
            <a:xfrm>
              <a:off x="1381" y="2880"/>
              <a:ext cx="3323" cy="1296"/>
              <a:chOff x="1056" y="2544"/>
              <a:chExt cx="4094" cy="1632"/>
            </a:xfrm>
          </p:grpSpPr>
          <p:pic>
            <p:nvPicPr>
              <p:cNvPr id="19475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/>
              <p:nvPr/>
            </p:nvGrpSpPr>
            <p:grpSpPr bwMode="auto">
              <a:xfrm>
                <a:off x="2725" y="2782"/>
                <a:ext cx="2425" cy="1394"/>
                <a:chOff x="2725" y="2782"/>
                <a:chExt cx="2425" cy="1394"/>
              </a:xfrm>
            </p:grpSpPr>
            <p:grpSp>
              <p:nvGrpSpPr>
                <p:cNvPr id="5" name="Group 9"/>
                <p:cNvGrpSpPr/>
                <p:nvPr/>
              </p:nvGrpSpPr>
              <p:grpSpPr bwMode="auto">
                <a:xfrm>
                  <a:off x="3455" y="2782"/>
                  <a:ext cx="1695" cy="1394"/>
                  <a:chOff x="4080" y="3573"/>
                  <a:chExt cx="1075" cy="699"/>
                </a:xfrm>
              </p:grpSpPr>
              <p:sp>
                <p:nvSpPr>
                  <p:cNvPr id="19479" name="Freeform 10"/>
                  <p:cNvSpPr/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8621 w 8621"/>
                      <a:gd name="T1" fmla="*/ 51 h 101"/>
                      <a:gd name="T2" fmla="*/ 857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01 h 101"/>
                      <a:gd name="T8" fmla="*/ 8576 w 8621"/>
                      <a:gd name="T9" fmla="*/ 101 h 101"/>
                      <a:gd name="T10" fmla="*/ 8530 w 8621"/>
                      <a:gd name="T11" fmla="*/ 51 h 101"/>
                      <a:gd name="T12" fmla="*/ 8621 w 8621"/>
                      <a:gd name="T13" fmla="*/ 51 h 101"/>
                      <a:gd name="T14" fmla="*/ 8621 w 8621"/>
                      <a:gd name="T15" fmla="*/ 0 h 101"/>
                      <a:gd name="T16" fmla="*/ 8576 w 8621"/>
                      <a:gd name="T17" fmla="*/ 0 h 101"/>
                      <a:gd name="T18" fmla="*/ 8621 w 8621"/>
                      <a:gd name="T19" fmla="*/ 5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0" name="Freeform 11"/>
                  <p:cNvSpPr/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46 w 91"/>
                      <a:gd name="T1" fmla="*/ 5457 h 5457"/>
                      <a:gd name="T2" fmla="*/ 91 w 91"/>
                      <a:gd name="T3" fmla="*/ 5407 h 5457"/>
                      <a:gd name="T4" fmla="*/ 9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07 h 5457"/>
                      <a:gd name="T10" fmla="*/ 46 w 91"/>
                      <a:gd name="T11" fmla="*/ 5357 h 5457"/>
                      <a:gd name="T12" fmla="*/ 46 w 91"/>
                      <a:gd name="T13" fmla="*/ 5457 h 5457"/>
                      <a:gd name="T14" fmla="*/ 91 w 91"/>
                      <a:gd name="T15" fmla="*/ 5457 h 5457"/>
                      <a:gd name="T16" fmla="*/ 91 w 91"/>
                      <a:gd name="T17" fmla="*/ 5407 h 5457"/>
                      <a:gd name="T18" fmla="*/ 46 w 91"/>
                      <a:gd name="T19" fmla="*/ 5457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1" name="Freeform 12"/>
                  <p:cNvSpPr/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50 h 100"/>
                      <a:gd name="T2" fmla="*/ 46 w 8622"/>
                      <a:gd name="T3" fmla="*/ 100 h 100"/>
                      <a:gd name="T4" fmla="*/ 8622 w 8622"/>
                      <a:gd name="T5" fmla="*/ 100 h 100"/>
                      <a:gd name="T6" fmla="*/ 8622 w 8622"/>
                      <a:gd name="T7" fmla="*/ 0 h 100"/>
                      <a:gd name="T8" fmla="*/ 46 w 8622"/>
                      <a:gd name="T9" fmla="*/ 0 h 100"/>
                      <a:gd name="T10" fmla="*/ 91 w 8622"/>
                      <a:gd name="T11" fmla="*/ 50 h 100"/>
                      <a:gd name="T12" fmla="*/ 0 w 8622"/>
                      <a:gd name="T13" fmla="*/ 50 h 100"/>
                      <a:gd name="T14" fmla="*/ 0 w 8622"/>
                      <a:gd name="T15" fmla="*/ 100 h 100"/>
                      <a:gd name="T16" fmla="*/ 46 w 8622"/>
                      <a:gd name="T17" fmla="*/ 100 h 100"/>
                      <a:gd name="T18" fmla="*/ 0 w 8622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2" name="Freeform 13"/>
                  <p:cNvSpPr/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46 w 91"/>
                      <a:gd name="T1" fmla="*/ 0 h 5458"/>
                      <a:gd name="T2" fmla="*/ 0 w 91"/>
                      <a:gd name="T3" fmla="*/ 51 h 5458"/>
                      <a:gd name="T4" fmla="*/ 0 w 91"/>
                      <a:gd name="T5" fmla="*/ 5458 h 5458"/>
                      <a:gd name="T6" fmla="*/ 91 w 91"/>
                      <a:gd name="T7" fmla="*/ 5458 h 5458"/>
                      <a:gd name="T8" fmla="*/ 91 w 91"/>
                      <a:gd name="T9" fmla="*/ 51 h 5458"/>
                      <a:gd name="T10" fmla="*/ 46 w 91"/>
                      <a:gd name="T11" fmla="*/ 101 h 5458"/>
                      <a:gd name="T12" fmla="*/ 46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51 h 5458"/>
                      <a:gd name="T18" fmla="*/ 46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4" name="Freeform 15"/>
                  <p:cNvSpPr/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5" name="Freeform 16"/>
                  <p:cNvSpPr/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45 w 90"/>
                      <a:gd name="T1" fmla="*/ 1402 h 1402"/>
                      <a:gd name="T2" fmla="*/ 90 w 90"/>
                      <a:gd name="T3" fmla="*/ 1352 h 1402"/>
                      <a:gd name="T4" fmla="*/ 90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52 h 1402"/>
                      <a:gd name="T10" fmla="*/ 45 w 90"/>
                      <a:gd name="T11" fmla="*/ 1302 h 1402"/>
                      <a:gd name="T12" fmla="*/ 45 w 90"/>
                      <a:gd name="T13" fmla="*/ 1402 h 1402"/>
                      <a:gd name="T14" fmla="*/ 90 w 90"/>
                      <a:gd name="T15" fmla="*/ 1402 h 1402"/>
                      <a:gd name="T16" fmla="*/ 90 w 90"/>
                      <a:gd name="T17" fmla="*/ 1352 h 1402"/>
                      <a:gd name="T18" fmla="*/ 45 w 90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6" name="Freeform 17"/>
                  <p:cNvSpPr/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7" name="Freeform 18"/>
                  <p:cNvSpPr/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46 w 91"/>
                      <a:gd name="T1" fmla="*/ 0 h 1402"/>
                      <a:gd name="T2" fmla="*/ 0 w 91"/>
                      <a:gd name="T3" fmla="*/ 50 h 1402"/>
                      <a:gd name="T4" fmla="*/ 0 w 91"/>
                      <a:gd name="T5" fmla="*/ 1402 h 1402"/>
                      <a:gd name="T6" fmla="*/ 91 w 91"/>
                      <a:gd name="T7" fmla="*/ 1402 h 1402"/>
                      <a:gd name="T8" fmla="*/ 91 w 91"/>
                      <a:gd name="T9" fmla="*/ 50 h 1402"/>
                      <a:gd name="T10" fmla="*/ 46 w 91"/>
                      <a:gd name="T11" fmla="*/ 100 h 1402"/>
                      <a:gd name="T12" fmla="*/ 46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50 h 1402"/>
                      <a:gd name="T18" fmla="*/ 46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89" name="Freeform 20"/>
                  <p:cNvSpPr/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79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0" name="Freeform 21"/>
                  <p:cNvSpPr/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46 w 92"/>
                      <a:gd name="T1" fmla="*/ 4106 h 4106"/>
                      <a:gd name="T2" fmla="*/ 92 w 92"/>
                      <a:gd name="T3" fmla="*/ 4056 h 4106"/>
                      <a:gd name="T4" fmla="*/ 92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56 h 4106"/>
                      <a:gd name="T10" fmla="*/ 46 w 92"/>
                      <a:gd name="T11" fmla="*/ 4006 h 4106"/>
                      <a:gd name="T12" fmla="*/ 46 w 92"/>
                      <a:gd name="T13" fmla="*/ 4106 h 4106"/>
                      <a:gd name="T14" fmla="*/ 92 w 92"/>
                      <a:gd name="T15" fmla="*/ 4106 h 4106"/>
                      <a:gd name="T16" fmla="*/ 92 w 92"/>
                      <a:gd name="T17" fmla="*/ 4056 h 4106"/>
                      <a:gd name="T18" fmla="*/ 46 w 92"/>
                      <a:gd name="T19" fmla="*/ 4106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1" name="Freeform 22"/>
                  <p:cNvSpPr/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2" name="Freeform 23"/>
                  <p:cNvSpPr/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45 w 90"/>
                      <a:gd name="T1" fmla="*/ 0 h 4106"/>
                      <a:gd name="T2" fmla="*/ 0 w 90"/>
                      <a:gd name="T3" fmla="*/ 50 h 4106"/>
                      <a:gd name="T4" fmla="*/ 0 w 90"/>
                      <a:gd name="T5" fmla="*/ 4106 h 4106"/>
                      <a:gd name="T6" fmla="*/ 90 w 90"/>
                      <a:gd name="T7" fmla="*/ 4106 h 4106"/>
                      <a:gd name="T8" fmla="*/ 90 w 90"/>
                      <a:gd name="T9" fmla="*/ 50 h 4106"/>
                      <a:gd name="T10" fmla="*/ 45 w 90"/>
                      <a:gd name="T11" fmla="*/ 100 h 4106"/>
                      <a:gd name="T12" fmla="*/ 45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50 h 4106"/>
                      <a:gd name="T18" fmla="*/ 45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3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4" name="Freeform 25"/>
                  <p:cNvSpPr/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92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0 w 1271"/>
                      <a:gd name="T11" fmla="*/ 50 h 100"/>
                      <a:gd name="T12" fmla="*/ 46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2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5" name="Freeform 26"/>
                  <p:cNvSpPr/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46 w 92"/>
                      <a:gd name="T1" fmla="*/ 2654 h 2754"/>
                      <a:gd name="T2" fmla="*/ 92 w 92"/>
                      <a:gd name="T3" fmla="*/ 2704 h 2754"/>
                      <a:gd name="T4" fmla="*/ 92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04 h 2754"/>
                      <a:gd name="T10" fmla="*/ 46 w 92"/>
                      <a:gd name="T11" fmla="*/ 2754 h 2754"/>
                      <a:gd name="T12" fmla="*/ 0 w 92"/>
                      <a:gd name="T13" fmla="*/ 2704 h 2754"/>
                      <a:gd name="T14" fmla="*/ 0 w 92"/>
                      <a:gd name="T15" fmla="*/ 2754 h 2754"/>
                      <a:gd name="T16" fmla="*/ 46 w 92"/>
                      <a:gd name="T17" fmla="*/ 2754 h 2754"/>
                      <a:gd name="T18" fmla="*/ 46 w 92"/>
                      <a:gd name="T19" fmla="*/ 2654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6" name="Freeform 27"/>
                  <p:cNvSpPr/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179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270 w 1270"/>
                      <a:gd name="T11" fmla="*/ 50 h 100"/>
                      <a:gd name="T12" fmla="*/ 1225 w 1270"/>
                      <a:gd name="T13" fmla="*/ 100 h 100"/>
                      <a:gd name="T14" fmla="*/ 1270 w 1270"/>
                      <a:gd name="T15" fmla="*/ 100 h 100"/>
                      <a:gd name="T16" fmla="*/ 1270 w 1270"/>
                      <a:gd name="T17" fmla="*/ 50 h 100"/>
                      <a:gd name="T18" fmla="*/ 1179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7" name="Freeform 28"/>
                  <p:cNvSpPr/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46 w 91"/>
                      <a:gd name="T1" fmla="*/ 100 h 2754"/>
                      <a:gd name="T2" fmla="*/ 0 w 91"/>
                      <a:gd name="T3" fmla="*/ 50 h 2754"/>
                      <a:gd name="T4" fmla="*/ 0 w 91"/>
                      <a:gd name="T5" fmla="*/ 2754 h 2754"/>
                      <a:gd name="T6" fmla="*/ 91 w 91"/>
                      <a:gd name="T7" fmla="*/ 2754 h 2754"/>
                      <a:gd name="T8" fmla="*/ 91 w 91"/>
                      <a:gd name="T9" fmla="*/ 50 h 2754"/>
                      <a:gd name="T10" fmla="*/ 46 w 91"/>
                      <a:gd name="T11" fmla="*/ 0 h 2754"/>
                      <a:gd name="T12" fmla="*/ 91 w 91"/>
                      <a:gd name="T13" fmla="*/ 50 h 2754"/>
                      <a:gd name="T14" fmla="*/ 91 w 91"/>
                      <a:gd name="T15" fmla="*/ 0 h 2754"/>
                      <a:gd name="T16" fmla="*/ 46 w 91"/>
                      <a:gd name="T17" fmla="*/ 0 h 2754"/>
                      <a:gd name="T18" fmla="*/ 46 w 91"/>
                      <a:gd name="T19" fmla="*/ 100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8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499" name="Freeform 30"/>
                  <p:cNvSpPr/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0" name="Freeform 31"/>
                  <p:cNvSpPr/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45 w 90"/>
                      <a:gd name="T1" fmla="*/ 952 h 952"/>
                      <a:gd name="T2" fmla="*/ 90 w 90"/>
                      <a:gd name="T3" fmla="*/ 902 h 952"/>
                      <a:gd name="T4" fmla="*/ 90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02 h 952"/>
                      <a:gd name="T10" fmla="*/ 45 w 90"/>
                      <a:gd name="T11" fmla="*/ 852 h 952"/>
                      <a:gd name="T12" fmla="*/ 45 w 90"/>
                      <a:gd name="T13" fmla="*/ 952 h 952"/>
                      <a:gd name="T14" fmla="*/ 90 w 90"/>
                      <a:gd name="T15" fmla="*/ 952 h 952"/>
                      <a:gd name="T16" fmla="*/ 90 w 90"/>
                      <a:gd name="T17" fmla="*/ 902 h 952"/>
                      <a:gd name="T18" fmla="*/ 45 w 90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1" name="Freeform 32"/>
                  <p:cNvSpPr/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2" name="Freeform 33"/>
                  <p:cNvSpPr/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3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4" name="Freeform 35"/>
                  <p:cNvSpPr/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80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5" name="Freeform 36"/>
                  <p:cNvSpPr/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45 w 91"/>
                      <a:gd name="T1" fmla="*/ 1402 h 1402"/>
                      <a:gd name="T2" fmla="*/ 91 w 91"/>
                      <a:gd name="T3" fmla="*/ 1352 h 1402"/>
                      <a:gd name="T4" fmla="*/ 9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52 h 1402"/>
                      <a:gd name="T10" fmla="*/ 45 w 91"/>
                      <a:gd name="T11" fmla="*/ 1302 h 1402"/>
                      <a:gd name="T12" fmla="*/ 45 w 91"/>
                      <a:gd name="T13" fmla="*/ 1402 h 1402"/>
                      <a:gd name="T14" fmla="*/ 91 w 91"/>
                      <a:gd name="T15" fmla="*/ 1402 h 1402"/>
                      <a:gd name="T16" fmla="*/ 91 w 91"/>
                      <a:gd name="T17" fmla="*/ 1352 h 1402"/>
                      <a:gd name="T18" fmla="*/ 45 w 91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6" name="Freeform 37"/>
                  <p:cNvSpPr/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7" name="Freeform 38"/>
                  <p:cNvSpPr/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45 w 90"/>
                      <a:gd name="T1" fmla="*/ 0 h 1402"/>
                      <a:gd name="T2" fmla="*/ 0 w 90"/>
                      <a:gd name="T3" fmla="*/ 50 h 1402"/>
                      <a:gd name="T4" fmla="*/ 0 w 90"/>
                      <a:gd name="T5" fmla="*/ 1402 h 1402"/>
                      <a:gd name="T6" fmla="*/ 90 w 90"/>
                      <a:gd name="T7" fmla="*/ 1402 h 1402"/>
                      <a:gd name="T8" fmla="*/ 90 w 90"/>
                      <a:gd name="T9" fmla="*/ 50 h 1402"/>
                      <a:gd name="T10" fmla="*/ 45 w 90"/>
                      <a:gd name="T11" fmla="*/ 100 h 1402"/>
                      <a:gd name="T12" fmla="*/ 45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50 h 1402"/>
                      <a:gd name="T18" fmla="*/ 45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8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09" name="Freeform 40"/>
                  <p:cNvSpPr/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91 w 1271"/>
                      <a:gd name="T1" fmla="*/ 50 h 100"/>
                      <a:gd name="T2" fmla="*/ 45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5 w 1271"/>
                      <a:gd name="T9" fmla="*/ 0 h 100"/>
                      <a:gd name="T10" fmla="*/ 0 w 1271"/>
                      <a:gd name="T11" fmla="*/ 50 h 100"/>
                      <a:gd name="T12" fmla="*/ 45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0" name="Freeform 41"/>
                  <p:cNvSpPr/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45 w 91"/>
                      <a:gd name="T1" fmla="*/ 401 h 501"/>
                      <a:gd name="T2" fmla="*/ 91 w 91"/>
                      <a:gd name="T3" fmla="*/ 451 h 501"/>
                      <a:gd name="T4" fmla="*/ 9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51 h 501"/>
                      <a:gd name="T10" fmla="*/ 45 w 91"/>
                      <a:gd name="T11" fmla="*/ 501 h 501"/>
                      <a:gd name="T12" fmla="*/ 0 w 91"/>
                      <a:gd name="T13" fmla="*/ 451 h 501"/>
                      <a:gd name="T14" fmla="*/ 0 w 91"/>
                      <a:gd name="T15" fmla="*/ 501 h 501"/>
                      <a:gd name="T16" fmla="*/ 45 w 91"/>
                      <a:gd name="T17" fmla="*/ 501 h 501"/>
                      <a:gd name="T18" fmla="*/ 45 w 91"/>
                      <a:gd name="T19" fmla="*/ 40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1" name="Freeform 42"/>
                  <p:cNvSpPr/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180 w 1271"/>
                      <a:gd name="T1" fmla="*/ 50 h 100"/>
                      <a:gd name="T2" fmla="*/ 1226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6 w 1271"/>
                      <a:gd name="T9" fmla="*/ 100 h 100"/>
                      <a:gd name="T10" fmla="*/ 1271 w 1271"/>
                      <a:gd name="T11" fmla="*/ 50 h 100"/>
                      <a:gd name="T12" fmla="*/ 1226 w 1271"/>
                      <a:gd name="T13" fmla="*/ 100 h 100"/>
                      <a:gd name="T14" fmla="*/ 1271 w 1271"/>
                      <a:gd name="T15" fmla="*/ 100 h 100"/>
                      <a:gd name="T16" fmla="*/ 1271 w 1271"/>
                      <a:gd name="T17" fmla="*/ 50 h 100"/>
                      <a:gd name="T18" fmla="*/ 118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2" name="Freeform 43"/>
                  <p:cNvSpPr/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46 w 91"/>
                      <a:gd name="T1" fmla="*/ 100 h 501"/>
                      <a:gd name="T2" fmla="*/ 0 w 91"/>
                      <a:gd name="T3" fmla="*/ 50 h 501"/>
                      <a:gd name="T4" fmla="*/ 0 w 91"/>
                      <a:gd name="T5" fmla="*/ 501 h 501"/>
                      <a:gd name="T6" fmla="*/ 91 w 91"/>
                      <a:gd name="T7" fmla="*/ 501 h 501"/>
                      <a:gd name="T8" fmla="*/ 91 w 91"/>
                      <a:gd name="T9" fmla="*/ 50 h 501"/>
                      <a:gd name="T10" fmla="*/ 46 w 91"/>
                      <a:gd name="T11" fmla="*/ 0 h 501"/>
                      <a:gd name="T12" fmla="*/ 91 w 91"/>
                      <a:gd name="T13" fmla="*/ 50 h 501"/>
                      <a:gd name="T14" fmla="*/ 91 w 91"/>
                      <a:gd name="T15" fmla="*/ 0 h 501"/>
                      <a:gd name="T16" fmla="*/ 46 w 91"/>
                      <a:gd name="T17" fmla="*/ 0 h 501"/>
                      <a:gd name="T18" fmla="*/ 46 w 91"/>
                      <a:gd name="T19" fmla="*/ 100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3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4" name="Freeform 45"/>
                  <p:cNvSpPr/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79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5" name="Freeform 46"/>
                  <p:cNvSpPr/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46 w 91"/>
                      <a:gd name="T1" fmla="*/ 952 h 952"/>
                      <a:gd name="T2" fmla="*/ 91 w 91"/>
                      <a:gd name="T3" fmla="*/ 902 h 952"/>
                      <a:gd name="T4" fmla="*/ 9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02 h 952"/>
                      <a:gd name="T10" fmla="*/ 46 w 91"/>
                      <a:gd name="T11" fmla="*/ 852 h 952"/>
                      <a:gd name="T12" fmla="*/ 46 w 91"/>
                      <a:gd name="T13" fmla="*/ 952 h 952"/>
                      <a:gd name="T14" fmla="*/ 91 w 91"/>
                      <a:gd name="T15" fmla="*/ 952 h 952"/>
                      <a:gd name="T16" fmla="*/ 91 w 91"/>
                      <a:gd name="T17" fmla="*/ 902 h 952"/>
                      <a:gd name="T18" fmla="*/ 46 w 91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6" name="Freeform 47"/>
                  <p:cNvSpPr/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7" name="Freeform 48"/>
                  <p:cNvSpPr/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18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519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anose="020B0604020202020204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520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anose="05050102010706020507" pitchFamily="18" charset="2"/>
                        <a:cs typeface="Arial" panose="020B0604020202020204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521" name="Freeform 52"/>
                  <p:cNvSpPr/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474 w 474"/>
                      <a:gd name="T1" fmla="*/ 476 h 476"/>
                      <a:gd name="T2" fmla="*/ 238 w 474"/>
                      <a:gd name="T3" fmla="*/ 0 h 476"/>
                      <a:gd name="T4" fmla="*/ 0 w 474"/>
                      <a:gd name="T5" fmla="*/ 476 h 476"/>
                      <a:gd name="T6" fmla="*/ 474 w 474"/>
                      <a:gd name="T7" fmla="*/ 476 h 476"/>
                      <a:gd name="T8" fmla="*/ 238 w 474"/>
                      <a:gd name="T9" fmla="*/ 0 h 476"/>
                      <a:gd name="T10" fmla="*/ 474 w 474"/>
                      <a:gd name="T11" fmla="*/ 476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522" name="Freeform 53"/>
                  <p:cNvSpPr/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46 w 91"/>
                      <a:gd name="T1" fmla="*/ 760 h 760"/>
                      <a:gd name="T2" fmla="*/ 91 w 91"/>
                      <a:gd name="T3" fmla="*/ 760 h 760"/>
                      <a:gd name="T4" fmla="*/ 9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760 h 760"/>
                      <a:gd name="T10" fmla="*/ 46 w 91"/>
                      <a:gd name="T11" fmla="*/ 760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9478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9474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9462" name="Text Box 56"/>
          <p:cNvSpPr txBox="1">
            <a:spLocks noChangeArrowheads="1"/>
          </p:cNvSpPr>
          <p:nvPr/>
        </p:nvSpPr>
        <p:spPr bwMode="auto">
          <a:xfrm>
            <a:off x="7315200" y="6567488"/>
            <a:ext cx="19812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  <p:grpSp>
        <p:nvGrpSpPr>
          <p:cNvPr id="6" name="Group 46"/>
          <p:cNvGrpSpPr/>
          <p:nvPr/>
        </p:nvGrpSpPr>
        <p:grpSpPr bwMode="auto">
          <a:xfrm>
            <a:off x="6934200" y="5257800"/>
            <a:ext cx="1219200" cy="762000"/>
            <a:chOff x="6324600" y="4953000"/>
            <a:chExt cx="1219200" cy="762000"/>
          </a:xfrm>
        </p:grpSpPr>
        <p:cxnSp>
          <p:nvCxnSpPr>
            <p:cNvPr id="1946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6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6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6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6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6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7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1947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sp>
          <p:nvSpPr>
            <p:cNvPr id="1947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8663" y="4772024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</a:t>
            </a:r>
            <a:r>
              <a:rPr lang="en-US" dirty="0"/>
              <a:t>cale </a:t>
            </a:r>
            <a:r>
              <a:rPr lang="en-US" b="1" dirty="0"/>
              <a:t>I</a:t>
            </a:r>
            <a:r>
              <a:rPr lang="en-US" dirty="0"/>
              <a:t>nvariant </a:t>
            </a:r>
            <a:r>
              <a:rPr lang="en-US" b="1" dirty="0"/>
              <a:t>F</a:t>
            </a:r>
            <a:r>
              <a:rPr lang="en-US" dirty="0"/>
              <a:t>eature </a:t>
            </a:r>
            <a:r>
              <a:rPr lang="en-US" b="1" dirty="0"/>
              <a:t>T</a:t>
            </a:r>
            <a:r>
              <a:rPr lang="en-US" dirty="0"/>
              <a:t>ransform</a:t>
            </a:r>
            <a:endParaRPr lang="en-US" dirty="0"/>
          </a:p>
          <a:p>
            <a:pPr eaLnBrk="1" hangingPunct="1"/>
            <a:r>
              <a:rPr lang="zh-CN" altLang="en-US" dirty="0"/>
              <a:t>描述子计算：</a:t>
            </a:r>
            <a:endParaRPr lang="en-US" dirty="0"/>
          </a:p>
          <a:p>
            <a:pPr lvl="1" eaLnBrk="1" hangingPunct="1"/>
            <a:r>
              <a:rPr lang="zh-CN" altLang="en-US" dirty="0"/>
              <a:t>将块分为</a:t>
            </a:r>
            <a:r>
              <a:rPr lang="en-US" dirty="0"/>
              <a:t>4x4 </a:t>
            </a:r>
            <a:r>
              <a:rPr lang="zh-CN" altLang="en-US" dirty="0"/>
              <a:t>子块：</a:t>
            </a:r>
            <a:r>
              <a:rPr lang="en-US" altLang="zh-CN" dirty="0"/>
              <a:t>16</a:t>
            </a:r>
            <a:r>
              <a:rPr lang="zh-CN" altLang="en-US" dirty="0"/>
              <a:t>个单元</a:t>
            </a:r>
            <a:endParaRPr lang="en-US" dirty="0"/>
          </a:p>
          <a:p>
            <a:pPr lvl="1" eaLnBrk="1" hangingPunct="1"/>
            <a:r>
              <a:rPr lang="zh-CN" altLang="en-US" dirty="0"/>
              <a:t>分别统计每一单元像素梯度方向（离散化为</a:t>
            </a:r>
            <a:r>
              <a:rPr lang="en-US" altLang="zh-CN" dirty="0"/>
              <a:t>8</a:t>
            </a:r>
            <a:r>
              <a:rPr lang="zh-CN" altLang="en-US" dirty="0"/>
              <a:t>个方向参考角度）直方图</a:t>
            </a:r>
            <a:endParaRPr lang="en-US" dirty="0"/>
          </a:p>
          <a:p>
            <a:pPr lvl="1" eaLnBrk="1" hangingPunct="1"/>
            <a:r>
              <a:rPr lang="zh-CN" altLang="en-US" dirty="0"/>
              <a:t>最终描述子向量：</a:t>
            </a:r>
            <a:r>
              <a:rPr lang="en-US" dirty="0"/>
              <a:t>4x4x8 = 128 </a:t>
            </a:r>
            <a:r>
              <a:rPr lang="zh-CN" altLang="en-US" dirty="0"/>
              <a:t>维度</a:t>
            </a:r>
            <a:endParaRPr lang="en-US" dirty="0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r>
              <a:rPr lang="en-US" altLang="zh-CN" dirty="0"/>
              <a:t>—</a:t>
            </a:r>
            <a:r>
              <a:rPr lang="zh-CN" altLang="en-US" dirty="0"/>
              <a:t>特征描述子</a:t>
            </a:r>
            <a:r>
              <a:rPr lang="en-US" dirty="0"/>
              <a:t>SIFT</a:t>
            </a:r>
            <a:endParaRPr lang="en-US" dirty="0"/>
          </a:p>
        </p:txBody>
      </p:sp>
      <p:pic>
        <p:nvPicPr>
          <p:cNvPr id="114693" name="Picture 5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800599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1004550" name="Group 6"/>
          <p:cNvGraphicFramePr>
            <a:graphicFrameLocks noGrp="1"/>
          </p:cNvGraphicFramePr>
          <p:nvPr/>
        </p:nvGraphicFramePr>
        <p:xfrm>
          <a:off x="1998663" y="47942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4721" name="AutoShape 33"/>
          <p:cNvSpPr>
            <a:spLocks noChangeArrowheads="1"/>
          </p:cNvSpPr>
          <p:nvPr/>
        </p:nvSpPr>
        <p:spPr bwMode="auto">
          <a:xfrm>
            <a:off x="4267200" y="5410199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228600" y="6617229"/>
            <a:ext cx="86868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David G. Lowe. </a:t>
            </a: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  <a:hlinkClick r:id="rId3"/>
              </a:rPr>
              <a:t>"Distinctive image features from scale-invariant keypoints.”</a:t>
            </a: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00"/>
                </a:solidFill>
                <a:cs typeface="Arial" panose="020B0604020202020204" pitchFamily="34" charset="0"/>
              </a:rPr>
              <a:t>IJCV</a:t>
            </a:r>
            <a:r>
              <a:rPr 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 60 (2), pp. 91-110, 2004. </a:t>
            </a:r>
            <a:endParaRPr lang="en-US" sz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4723" name="Text Box 35"/>
          <p:cNvSpPr txBox="1">
            <a:spLocks noChangeArrowheads="1"/>
          </p:cNvSpPr>
          <p:nvPr/>
        </p:nvSpPr>
        <p:spPr bwMode="auto">
          <a:xfrm>
            <a:off x="7315200" y="6567488"/>
            <a:ext cx="1981200" cy="290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r>
              <a:rPr lang="en-US" altLang="zh-CN" dirty="0"/>
              <a:t>—</a:t>
            </a:r>
            <a:r>
              <a:rPr lang="zh-CN" altLang="en-US" dirty="0"/>
              <a:t>旋转不变描述子</a:t>
            </a:r>
            <a:endParaRPr lang="ru-RU" dirty="0"/>
          </a:p>
        </p:txBody>
      </p:sp>
      <p:sp>
        <p:nvSpPr>
          <p:cNvPr id="116739" name="Text Box 3"/>
          <p:cNvSpPr>
            <a:spLocks noGrp="1" noChangeArrowheads="1"/>
          </p:cNvSpPr>
          <p:nvPr>
            <p:ph type="body" idx="4294967295"/>
          </p:nvPr>
        </p:nvSpPr>
        <p:spPr>
          <a:xfrm>
            <a:off x="439738" y="1598613"/>
            <a:ext cx="7570787" cy="6000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800" dirty="0">
                <a:solidFill>
                  <a:srgbClr val="000099"/>
                </a:solidFill>
              </a:rPr>
              <a:t>找出块的局部方向</a:t>
            </a:r>
            <a:endParaRPr lang="ru-RU" sz="2800" b="1" i="1" dirty="0">
              <a:solidFill>
                <a:srgbClr val="FF0000"/>
              </a:solidFill>
            </a:endParaRPr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949325" y="2057400"/>
            <a:ext cx="341632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图像块的梯度主方向</a:t>
            </a:r>
            <a:endParaRPr lang="ru-RU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4022725" y="2708275"/>
            <a:ext cx="1030288" cy="930275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0"/>
                  <a:invGamma/>
                </a:schemeClr>
              </a:gs>
              <a:gs pos="100000">
                <a:schemeClr val="accent1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1718" name="Rectangle 6"/>
          <p:cNvSpPr>
            <a:spLocks noChangeArrowheads="1"/>
          </p:cNvSpPr>
          <p:nvPr/>
        </p:nvSpPr>
        <p:spPr bwMode="auto">
          <a:xfrm>
            <a:off x="2541588" y="2722563"/>
            <a:ext cx="1030287" cy="9302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743" name="Line 7"/>
          <p:cNvSpPr>
            <a:spLocks noChangeShapeType="1"/>
          </p:cNvSpPr>
          <p:nvPr/>
        </p:nvSpPr>
        <p:spPr bwMode="auto">
          <a:xfrm flipV="1">
            <a:off x="3065463" y="2825750"/>
            <a:ext cx="0" cy="434975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tailEnd type="stealth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744" name="Line 8"/>
          <p:cNvSpPr>
            <a:spLocks noChangeShapeType="1"/>
          </p:cNvSpPr>
          <p:nvPr/>
        </p:nvSpPr>
        <p:spPr bwMode="auto">
          <a:xfrm flipV="1">
            <a:off x="4459288" y="2884488"/>
            <a:ext cx="349250" cy="361950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tailEnd type="stealth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6745" name="Text Box 9"/>
          <p:cNvSpPr txBox="1">
            <a:spLocks noChangeArrowheads="1"/>
          </p:cNvSpPr>
          <p:nvPr/>
        </p:nvSpPr>
        <p:spPr bwMode="auto">
          <a:xfrm>
            <a:off x="381000" y="3963988"/>
            <a:ext cx="7627938" cy="904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sz="2800" dirty="0">
                <a:solidFill>
                  <a:srgbClr val="000099"/>
                </a:solidFill>
                <a:cs typeface="Times New Roman" panose="02020603050405020304" pitchFamily="18" charset="0"/>
              </a:rPr>
              <a:t>根据方向旋转块</a:t>
            </a:r>
            <a:endParaRPr lang="en-US" sz="2800" dirty="0">
              <a:solidFill>
                <a:srgbClr val="000099"/>
              </a:solidFill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i="1" dirty="0">
                <a:solidFill>
                  <a:srgbClr val="000099"/>
                </a:solidFill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这样使得对应块方向一致</a:t>
            </a:r>
            <a:endParaRPr lang="ru-RU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4"/>
          <p:cNvSpPr txBox="1">
            <a:spLocks noGrp="1"/>
          </p:cNvSpPr>
          <p:nvPr/>
        </p:nvSpPr>
        <p:spPr bwMode="auto">
          <a:xfrm>
            <a:off x="3124200" y="45720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CSE 576: Computer Vision</a:t>
            </a:r>
            <a:endParaRPr 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7763" name="Picture 2" descr="matierb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57400" y="1524000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r>
              <a:rPr lang="en-US" altLang="zh-CN" dirty="0"/>
              <a:t>—</a:t>
            </a:r>
            <a:r>
              <a:rPr lang="zh-CN" altLang="en-US" dirty="0"/>
              <a:t>旋转不变描述子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7765" name="Picture 5" descr="matierb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9100" y="2808288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Line 6"/>
          <p:cNvSpPr>
            <a:spLocks noChangeShapeType="1"/>
          </p:cNvSpPr>
          <p:nvPr/>
        </p:nvSpPr>
        <p:spPr bwMode="auto">
          <a:xfrm>
            <a:off x="5486400" y="2514600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7" name="Line 7"/>
          <p:cNvSpPr>
            <a:spLocks noChangeShapeType="1"/>
          </p:cNvSpPr>
          <p:nvPr/>
        </p:nvSpPr>
        <p:spPr bwMode="auto">
          <a:xfrm>
            <a:off x="4343400" y="2268538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8" name="Rectangle 14"/>
          <p:cNvSpPr>
            <a:spLocks noChangeArrowheads="1"/>
          </p:cNvSpPr>
          <p:nvPr/>
        </p:nvSpPr>
        <p:spPr bwMode="auto">
          <a:xfrm>
            <a:off x="3224808" y="6365875"/>
            <a:ext cx="262770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</a:rPr>
              <a:t>图像来自</a:t>
            </a:r>
            <a:r>
              <a:rPr lang="en-US" dirty="0">
                <a:solidFill>
                  <a:srgbClr val="000000"/>
                </a:solidFill>
              </a:rPr>
              <a:t>Matthew Brown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ru-RU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685800" y="1600200"/>
            <a:ext cx="7486650" cy="2660650"/>
            <a:chOff x="516" y="2164"/>
            <a:chExt cx="4716" cy="1676"/>
          </a:xfrm>
        </p:grpSpPr>
        <p:pic>
          <p:nvPicPr>
            <p:cNvPr id="65541" name="Picture 5" descr="image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516" y="2164"/>
              <a:ext cx="231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6" descr="image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6" y="2164"/>
              <a:ext cx="231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540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5800" y="4419599"/>
            <a:ext cx="7772400" cy="1752601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我们需要匹配（对齐）图像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基于灰度匹配的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方法对遮挡、光照、视差效应敏感，    需要寻找局部特征进行匹配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/>
              <a:t>人眼是如何实现匹配的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5.1.</a:t>
            </a:r>
            <a:r>
              <a:rPr lang="zh-CN" altLang="en-US" dirty="0"/>
              <a:t>局部特征与匹配</a:t>
            </a:r>
            <a:endParaRPr lang="en-US" altLang="zh-CN" dirty="0"/>
          </a:p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dirty="0"/>
          </a:p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endParaRPr lang="en-US" altLang="zh-CN" dirty="0"/>
          </a:p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  <a:p>
            <a:r>
              <a:rPr lang="en-US" altLang="zh-CN" dirty="0">
                <a:solidFill>
                  <a:srgbClr val="D60093"/>
                </a:solidFill>
              </a:rPr>
              <a:t>5.5.</a:t>
            </a:r>
            <a:r>
              <a:rPr lang="zh-CN" altLang="en-US" dirty="0">
                <a:solidFill>
                  <a:srgbClr val="D60093"/>
                </a:solidFill>
              </a:rPr>
              <a:t>特征匹配</a:t>
            </a:r>
            <a:endParaRPr lang="en-US" altLang="zh-CN" dirty="0">
              <a:solidFill>
                <a:srgbClr val="D60093"/>
              </a:solidFill>
            </a:endParaRPr>
          </a:p>
          <a:p>
            <a:r>
              <a:rPr lang="en-US" altLang="zh-CN" dirty="0"/>
              <a:t>5.6.SIFT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感兴趣特征点在哪里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需要提取的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突出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特征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是什么？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如何描述一个局部区域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如何建立对应关系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进行匹配？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3276600"/>
            <a:ext cx="7924800" cy="708819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19250"/>
            <a:ext cx="7772400" cy="516255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我们已经知道了如何检测和描述特征点</a:t>
            </a:r>
            <a:endParaRPr lang="en-US" altLang="zh-CN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   </a:t>
            </a:r>
            <a:endParaRPr lang="en-US" altLang="zh-CN" dirty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    下一个问题：</a:t>
            </a:r>
            <a:r>
              <a:rPr lang="zh-CN" altLang="en-US" b="1" dirty="0">
                <a:solidFill>
                  <a:srgbClr val="FF0000"/>
                </a:solidFill>
              </a:rPr>
              <a:t>如何实现匹配？</a:t>
            </a: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59396" name="Picture 4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60900" y="3813175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3813175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 flipV="1">
            <a:off x="3289300" y="4613275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4232275" y="4883150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3724275" y="5984875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V="1">
            <a:off x="4181475" y="5527675"/>
            <a:ext cx="1736725" cy="41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V="1">
            <a:off x="3444875" y="5108575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205288" y="3911600"/>
            <a:ext cx="793750" cy="155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600" b="1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?</a:t>
            </a:r>
            <a:endParaRPr lang="ru-RU" sz="9600" b="1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dirty="0"/>
              <a:t>     给定图像</a:t>
            </a:r>
            <a:r>
              <a:rPr lang="en-US" altLang="zh-CN" dirty="0"/>
              <a:t>1 I</a:t>
            </a:r>
            <a:r>
              <a:rPr lang="en-US" altLang="zh-CN" baseline="-25000" dirty="0"/>
              <a:t>1</a:t>
            </a:r>
            <a:r>
              <a:rPr lang="zh-CN" altLang="en-US" dirty="0"/>
              <a:t>的一个特征描述</a:t>
            </a:r>
            <a:r>
              <a:rPr lang="en-US" altLang="zh-CN" dirty="0"/>
              <a:t>f</a:t>
            </a:r>
            <a:r>
              <a:rPr lang="en-US" altLang="zh-CN" baseline="-25000" dirty="0"/>
              <a:t>1 </a:t>
            </a:r>
            <a:r>
              <a:rPr lang="zh-CN" altLang="en-US" dirty="0"/>
              <a:t>，如何找到</a:t>
            </a:r>
            <a:endParaRPr lang="en-US" altLang="zh-CN" dirty="0"/>
          </a:p>
          <a:p>
            <a:pPr>
              <a:buFontTx/>
              <a:buNone/>
            </a:pPr>
            <a:r>
              <a:rPr lang="zh-CN" altLang="en-US" dirty="0"/>
              <a:t>其在图像</a:t>
            </a:r>
            <a:r>
              <a:rPr lang="en-US" altLang="zh-CN" dirty="0"/>
              <a:t>2 I</a:t>
            </a:r>
            <a:r>
              <a:rPr lang="en-US" altLang="zh-CN" baseline="-25000" dirty="0"/>
              <a:t>2</a:t>
            </a:r>
            <a:r>
              <a:rPr lang="zh-CN" altLang="en-US" dirty="0"/>
              <a:t>中的最佳匹配特征</a:t>
            </a:r>
            <a:r>
              <a:rPr lang="en-US" altLang="zh-CN" dirty="0"/>
              <a:t>f</a:t>
            </a:r>
            <a:r>
              <a:rPr lang="en-US" altLang="zh-CN" baseline="-25000" dirty="0"/>
              <a:t>2 </a:t>
            </a:r>
            <a:r>
              <a:rPr lang="zh-CN" altLang="en-US" dirty="0"/>
              <a:t>？</a:t>
            </a:r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altLang="zh-CN" dirty="0"/>
          </a:p>
          <a:p>
            <a:pPr marL="914400" lvl="1" indent="-457200">
              <a:buFontTx/>
              <a:buAutoNum type="arabicPeriod"/>
            </a:pPr>
            <a:r>
              <a:rPr lang="zh-CN" altLang="en-US" dirty="0"/>
              <a:t>定义距离函数比较描述子的差异？</a:t>
            </a:r>
            <a:endParaRPr lang="en-US" dirty="0"/>
          </a:p>
          <a:p>
            <a:pPr marL="914400" lvl="1" indent="-457200">
              <a:buFontTx/>
              <a:buAutoNum type="arabicPeriod"/>
            </a:pPr>
            <a:endParaRPr lang="en-US" altLang="zh-CN" dirty="0"/>
          </a:p>
          <a:p>
            <a:pPr marL="914400" lvl="1" indent="-457200">
              <a:buFontTx/>
              <a:buAutoNum type="arabicPeriod"/>
            </a:pPr>
            <a:r>
              <a:rPr lang="zh-CN" altLang="en-US" dirty="0"/>
              <a:t>对图</a:t>
            </a:r>
            <a:r>
              <a:rPr lang="en-US" altLang="zh-CN" dirty="0"/>
              <a:t>2</a:t>
            </a:r>
            <a:r>
              <a:rPr lang="zh-CN" altLang="en-US" dirty="0"/>
              <a:t>中的所有特征，找出与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zh-CN" altLang="en-US" dirty="0"/>
              <a:t>距离最小的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距离函数</a:t>
            </a:r>
            <a:endParaRPr lang="en-US" dirty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8938" y="1189567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/>
              <a:t>如何度量特征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en-US" altLang="zh-CN" dirty="0"/>
              <a:t>, f</a:t>
            </a:r>
            <a:r>
              <a:rPr lang="en-US" altLang="zh-CN" baseline="-25000" dirty="0"/>
              <a:t>2</a:t>
            </a:r>
            <a:r>
              <a:rPr lang="zh-CN" altLang="en-US" dirty="0"/>
              <a:t>的差异</a:t>
            </a:r>
            <a:r>
              <a:rPr lang="en-US" dirty="0"/>
              <a:t>?</a:t>
            </a:r>
            <a:endParaRPr lang="en-US" dirty="0"/>
          </a:p>
          <a:p>
            <a:pPr marL="914400" lvl="1" indent="-457200"/>
            <a:r>
              <a:rPr lang="zh-CN" altLang="en-US" dirty="0"/>
              <a:t>最简单的方法是</a:t>
            </a:r>
            <a:r>
              <a:rPr lang="en-US" dirty="0"/>
              <a:t>SSD(f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) </a:t>
            </a:r>
            <a:endParaRPr lang="en-US" dirty="0"/>
          </a:p>
          <a:p>
            <a:pPr marL="1314450" lvl="2" indent="-457200"/>
            <a:r>
              <a:rPr lang="zh-CN" altLang="en-US" sz="1800" dirty="0"/>
              <a:t>两个特征描述向量元素的均方和</a:t>
            </a:r>
            <a:endParaRPr lang="en-US" sz="1800" dirty="0"/>
          </a:p>
          <a:p>
            <a:pPr marL="1314450" lvl="2" indent="-457200"/>
            <a:r>
              <a:rPr lang="zh-CN" altLang="en-US" sz="1800" dirty="0"/>
              <a:t>会导致一些易混淆特征的错误匹配</a:t>
            </a:r>
            <a:endParaRPr lang="en-US" sz="1800" dirty="0"/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Rectangle 14"/>
          <p:cNvSpPr>
            <a:spLocks noChangeArrowheads="1"/>
          </p:cNvSpPr>
          <p:nvPr/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ea typeface="MS PGothic" panose="020B0600070205080204" pitchFamily="34" charset="-128"/>
              </a:rPr>
              <a:t>I</a:t>
            </a:r>
            <a:r>
              <a:rPr lang="en-US" sz="3200" baseline="-250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3200" baseline="-25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ea typeface="MS PGothic" panose="020B0600070205080204" pitchFamily="34" charset="-128"/>
              </a:rPr>
              <a:t>I</a:t>
            </a:r>
            <a:r>
              <a:rPr lang="en-US" sz="3200" baseline="-25000">
                <a:solidFill>
                  <a:srgbClr val="000000"/>
                </a:solidFill>
                <a:ea typeface="MS PGothic" panose="020B0600070205080204" pitchFamily="34" charset="-128"/>
              </a:rPr>
              <a:t>2</a:t>
            </a:r>
            <a:endParaRPr lang="en-US" sz="3200" baseline="-25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  <a:ea typeface="MS PGothic" panose="020B0600070205080204" pitchFamily="34" charset="-128"/>
              </a:rPr>
              <a:t>f</a:t>
            </a:r>
            <a:r>
              <a:rPr lang="en-US" sz="3200" baseline="-25000">
                <a:solidFill>
                  <a:srgbClr val="FFFF00"/>
                </a:solidFill>
                <a:ea typeface="MS PGothic" panose="020B0600070205080204" pitchFamily="34" charset="-128"/>
              </a:rPr>
              <a:t>1</a:t>
            </a:r>
            <a:endParaRPr lang="en-US" sz="3200" baseline="-250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  <a:ea typeface="MS PGothic" panose="020B0600070205080204" pitchFamily="34" charset="-128"/>
              </a:rPr>
              <a:t>f</a:t>
            </a:r>
            <a:r>
              <a:rPr lang="en-US" sz="3200" baseline="-25000">
                <a:solidFill>
                  <a:srgbClr val="FFFF00"/>
                </a:solidFill>
                <a:ea typeface="MS PGothic" panose="020B0600070205080204" pitchFamily="34" charset="-128"/>
              </a:rPr>
              <a:t>2</a:t>
            </a:r>
            <a:endParaRPr lang="en-US" sz="3200" baseline="-250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距离函数</a:t>
            </a:r>
            <a:endParaRPr lang="en-US" dirty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470958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/>
              <a:t>如何度量特征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en-US" altLang="zh-CN" dirty="0"/>
              <a:t>, f</a:t>
            </a:r>
            <a:r>
              <a:rPr lang="en-US" altLang="zh-CN" baseline="-25000" dirty="0"/>
              <a:t>2</a:t>
            </a:r>
            <a:r>
              <a:rPr lang="zh-CN" altLang="en-US" dirty="0"/>
              <a:t>的差异</a:t>
            </a:r>
            <a:r>
              <a:rPr lang="en-US" altLang="zh-CN" dirty="0"/>
              <a:t>?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更好的方法：比值距离</a:t>
            </a:r>
            <a:r>
              <a:rPr lang="en-US" dirty="0"/>
              <a:t> = SSD(f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) / SSD(f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’)</a:t>
            </a:r>
            <a:endParaRPr lang="en-US" dirty="0"/>
          </a:p>
          <a:p>
            <a:pPr marL="1314450" lvl="2" indent="-457200"/>
            <a:r>
              <a:rPr lang="en-US" sz="1800" dirty="0"/>
              <a:t>f</a:t>
            </a:r>
            <a:r>
              <a:rPr lang="en-US" sz="1800" baseline="-25000" dirty="0"/>
              <a:t>2</a:t>
            </a:r>
            <a:r>
              <a:rPr lang="en-US" sz="1800" dirty="0"/>
              <a:t> </a:t>
            </a:r>
            <a:r>
              <a:rPr lang="zh-CN" altLang="en-US" sz="1800" dirty="0"/>
              <a:t>是</a:t>
            </a:r>
            <a:r>
              <a:rPr lang="en-US" altLang="zh-CN" sz="1800" dirty="0"/>
              <a:t>I</a:t>
            </a:r>
            <a:r>
              <a:rPr lang="en-US" altLang="zh-CN" sz="1800" baseline="-25000" dirty="0"/>
              <a:t>2</a:t>
            </a:r>
            <a:r>
              <a:rPr lang="zh-CN" altLang="en-US" sz="1800" dirty="0"/>
              <a:t> 中 </a:t>
            </a:r>
            <a:r>
              <a:rPr lang="en-US" sz="1800" dirty="0"/>
              <a:t>f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  <a:r>
              <a:rPr lang="zh-CN" altLang="en-US" sz="1800" dirty="0"/>
              <a:t>的最佳</a:t>
            </a:r>
            <a:r>
              <a:rPr lang="en-US" altLang="zh-CN" sz="1800" dirty="0"/>
              <a:t>SSD</a:t>
            </a:r>
            <a:r>
              <a:rPr lang="zh-CN" altLang="en-US" sz="1800" dirty="0"/>
              <a:t>匹配</a:t>
            </a:r>
            <a:endParaRPr lang="en-US" sz="1800" dirty="0"/>
          </a:p>
          <a:p>
            <a:pPr marL="1314450" lvl="2" indent="-457200"/>
            <a:r>
              <a:rPr lang="en-US" sz="1800" dirty="0"/>
              <a:t>f</a:t>
            </a:r>
            <a:r>
              <a:rPr lang="en-US" sz="1800" baseline="-25000" dirty="0"/>
              <a:t>2</a:t>
            </a:r>
            <a:r>
              <a:rPr lang="en-US" sz="1800" dirty="0"/>
              <a:t>’</a:t>
            </a:r>
            <a:r>
              <a:rPr lang="zh-CN" altLang="en-US" sz="1800" dirty="0"/>
              <a:t>是</a:t>
            </a:r>
            <a:r>
              <a:rPr lang="en-US" altLang="zh-CN" sz="1800" dirty="0"/>
              <a:t>I</a:t>
            </a:r>
            <a:r>
              <a:rPr lang="en-US" altLang="zh-CN" sz="1800" baseline="-25000" dirty="0"/>
              <a:t>2</a:t>
            </a:r>
            <a:r>
              <a:rPr lang="zh-CN" altLang="en-US" sz="1800" dirty="0"/>
              <a:t> 中 </a:t>
            </a:r>
            <a:r>
              <a:rPr lang="en-US" altLang="zh-CN" sz="1800" dirty="0"/>
              <a:t>f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</a:t>
            </a:r>
            <a:r>
              <a:rPr lang="zh-CN" altLang="en-US" sz="1800" dirty="0"/>
              <a:t>的次佳</a:t>
            </a:r>
            <a:r>
              <a:rPr lang="en-US" altLang="zh-CN" sz="1800" dirty="0"/>
              <a:t>SSD</a:t>
            </a:r>
            <a:r>
              <a:rPr lang="zh-CN" altLang="en-US" sz="1800" dirty="0"/>
              <a:t>匹配</a:t>
            </a:r>
            <a:endParaRPr lang="en-US" sz="1800" baseline="-25000" dirty="0"/>
          </a:p>
          <a:p>
            <a:pPr marL="1314450" lvl="2" indent="-457200"/>
            <a:r>
              <a:rPr lang="zh-CN" altLang="en-US" sz="1800" dirty="0"/>
              <a:t>模糊匹配的情况下两者的比值较低</a:t>
            </a:r>
            <a:endParaRPr lang="en-US" sz="1800" baseline="30000" dirty="0"/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4775" y="30480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1219200" y="41529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00600" y="30480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14"/>
          <p:cNvSpPr>
            <a:spLocks noChangeArrowheads="1"/>
          </p:cNvSpPr>
          <p:nvPr/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ea typeface="MS PGothic" panose="020B0600070205080204" pitchFamily="34" charset="-128"/>
              </a:rPr>
              <a:t>I</a:t>
            </a:r>
            <a:r>
              <a:rPr lang="en-US" sz="3200" baseline="-250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3200" baseline="-25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ea typeface="MS PGothic" panose="020B0600070205080204" pitchFamily="34" charset="-128"/>
              </a:rPr>
              <a:t>I</a:t>
            </a:r>
            <a:r>
              <a:rPr lang="en-US" sz="3200" baseline="-25000">
                <a:solidFill>
                  <a:srgbClr val="000000"/>
                </a:solidFill>
                <a:ea typeface="MS PGothic" panose="020B0600070205080204" pitchFamily="34" charset="-128"/>
              </a:rPr>
              <a:t>2</a:t>
            </a:r>
            <a:endParaRPr lang="en-US" sz="3200" baseline="-25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219200" y="34290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  <a:ea typeface="MS PGothic" panose="020B0600070205080204" pitchFamily="34" charset="-128"/>
              </a:rPr>
              <a:t>f</a:t>
            </a:r>
            <a:r>
              <a:rPr lang="en-US" sz="3200" baseline="-25000">
                <a:solidFill>
                  <a:srgbClr val="FFFF00"/>
                </a:solidFill>
                <a:ea typeface="MS PGothic" panose="020B0600070205080204" pitchFamily="34" charset="-128"/>
              </a:rPr>
              <a:t>1</a:t>
            </a:r>
            <a:endParaRPr lang="en-US" sz="3200" baseline="-250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  <p:sp>
        <p:nvSpPr>
          <p:cNvPr id="72714" name="Rectangle 11"/>
          <p:cNvSpPr>
            <a:spLocks noChangeArrowheads="1"/>
          </p:cNvSpPr>
          <p:nvPr/>
        </p:nvSpPr>
        <p:spPr bwMode="auto">
          <a:xfrm>
            <a:off x="8015288" y="41529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8015288" y="3429000"/>
            <a:ext cx="4508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  <a:ea typeface="MS PGothic" panose="020B0600070205080204" pitchFamily="34" charset="-128"/>
              </a:rPr>
              <a:t>f</a:t>
            </a:r>
            <a:r>
              <a:rPr lang="en-US" sz="3200" baseline="-25000">
                <a:solidFill>
                  <a:srgbClr val="FFFF00"/>
                </a:solidFill>
                <a:ea typeface="MS PGothic" panose="020B0600070205080204" pitchFamily="34" charset="-128"/>
              </a:rPr>
              <a:t>2</a:t>
            </a:r>
            <a:endParaRPr lang="en-US" sz="3200" baseline="-250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  <p:sp>
        <p:nvSpPr>
          <p:cNvPr id="72716" name="Rectangle 13"/>
          <p:cNvSpPr>
            <a:spLocks noChangeArrowheads="1"/>
          </p:cNvSpPr>
          <p:nvPr/>
        </p:nvSpPr>
        <p:spPr bwMode="auto">
          <a:xfrm>
            <a:off x="7216775" y="41529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7216775" y="3429000"/>
            <a:ext cx="798513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  <a:ea typeface="MS PGothic" panose="020B0600070205080204" pitchFamily="34" charset="-128"/>
              </a:rPr>
              <a:t>f</a:t>
            </a:r>
            <a:r>
              <a:rPr lang="en-US" sz="3200" baseline="-25000">
                <a:solidFill>
                  <a:srgbClr val="FFFF00"/>
                </a:solidFill>
                <a:ea typeface="MS PGothic" panose="020B0600070205080204" pitchFamily="34" charset="-128"/>
              </a:rPr>
              <a:t>2</a:t>
            </a:r>
            <a:r>
              <a:rPr lang="en-US" sz="3200" baseline="30000">
                <a:solidFill>
                  <a:srgbClr val="FFFF00"/>
                </a:solidFill>
                <a:ea typeface="MS PGothic" panose="020B0600070205080204" pitchFamily="34" charset="-128"/>
              </a:rPr>
              <a:t>'</a:t>
            </a:r>
            <a:endParaRPr lang="en-US" sz="3200" baseline="3000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800" dirty="0"/>
              <a:t>如何度量特征匹配的性能？</a:t>
            </a:r>
            <a:endParaRPr lang="en-US" sz="2800" dirty="0"/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90600" y="271462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675" y="2709863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324008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31242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8956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7432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358140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95910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80352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3333CC"/>
                </a:solidFill>
                <a:ea typeface="MS PGothic" panose="020B0600070205080204" pitchFamily="34" charset="-128"/>
              </a:rPr>
              <a:t>50</a:t>
            </a:r>
            <a:endParaRPr lang="en-US" sz="2000" baseline="-2500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327660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312420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3333CC"/>
                </a:solidFill>
                <a:ea typeface="MS PGothic" panose="020B0600070205080204" pitchFamily="34" charset="-128"/>
              </a:rPr>
              <a:t>75</a:t>
            </a:r>
            <a:endParaRPr lang="en-US" sz="2000" baseline="-2500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sp>
        <p:nvSpPr>
          <p:cNvPr id="73744" name="Freeform 17"/>
          <p:cNvSpPr/>
          <p:nvPr/>
        </p:nvSpPr>
        <p:spPr bwMode="auto">
          <a:xfrm>
            <a:off x="1562100" y="289560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358140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3333CC"/>
                </a:solidFill>
                <a:ea typeface="MS PGothic" panose="020B0600070205080204" pitchFamily="34" charset="-128"/>
              </a:rPr>
              <a:t>200</a:t>
            </a:r>
            <a:endParaRPr lang="en-US" sz="2000" baseline="-2500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924978" y="5192534"/>
            <a:ext cx="1140056" cy="3795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baseline="-25000" dirty="0">
                <a:solidFill>
                  <a:srgbClr val="000000"/>
                </a:solidFill>
                <a:ea typeface="MS PGothic" panose="020B0600070205080204" pitchFamily="34" charset="-128"/>
              </a:rPr>
              <a:t>特征距离</a:t>
            </a:r>
            <a:endParaRPr lang="en-US" sz="2800" baseline="-250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978275"/>
            <a:ext cx="76200" cy="1187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  <a:p>
            <a:pPr>
              <a:buFontTx/>
              <a:buNone/>
            </a:pPr>
            <a:endParaRPr lang="en-US" sz="2000" dirty="0"/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90600" y="1614071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675" y="1609308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438400" y="2176046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6365875" y="2139533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1752600" y="2023646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715000" y="1795046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1524000" y="1642646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5410200" y="2480846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 flipV="1">
            <a:off x="1905000" y="1858546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5" name="Rectangle 14"/>
          <p:cNvSpPr>
            <a:spLocks noChangeArrowheads="1"/>
          </p:cNvSpPr>
          <p:nvPr/>
        </p:nvSpPr>
        <p:spPr bwMode="auto">
          <a:xfrm>
            <a:off x="4181475" y="1702971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3333CC"/>
                </a:solidFill>
                <a:ea typeface="MS PGothic" panose="020B0600070205080204" pitchFamily="34" charset="-128"/>
              </a:rPr>
              <a:t>50</a:t>
            </a:r>
            <a:endParaRPr lang="en-US" sz="2000" baseline="-2500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 flipV="1">
            <a:off x="2590800" y="2176046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4267200" y="2023646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3333CC"/>
                </a:solidFill>
                <a:ea typeface="MS PGothic" panose="020B0600070205080204" pitchFamily="34" charset="-128"/>
              </a:rPr>
              <a:t>75</a:t>
            </a:r>
            <a:endParaRPr lang="en-US" sz="2000" baseline="-2500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sp>
        <p:nvSpPr>
          <p:cNvPr id="74768" name="Freeform 16"/>
          <p:cNvSpPr/>
          <p:nvPr/>
        </p:nvSpPr>
        <p:spPr bwMode="auto">
          <a:xfrm>
            <a:off x="1562100" y="1795046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4191000" y="2480846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0000"/>
                </a:solidFill>
                <a:ea typeface="MS PGothic" panose="020B0600070205080204" pitchFamily="34" charset="-128"/>
              </a:rPr>
              <a:t>200</a:t>
            </a:r>
            <a:endParaRPr lang="en-US" sz="2000" baseline="-2500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4267200" y="3928646"/>
            <a:ext cx="100540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ea typeface="MS PGothic" panose="020B0600070205080204" pitchFamily="34" charset="-128"/>
              </a:rPr>
              <a:t>特征距离</a:t>
            </a:r>
            <a:endParaRPr lang="en-US" sz="1600" baseline="-250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 flipH="1" flipV="1">
            <a:off x="4648200" y="2328446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4014788" y="2706271"/>
            <a:ext cx="800219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0000"/>
                </a:solidFill>
                <a:ea typeface="MS PGothic" panose="020B0600070205080204" pitchFamily="34" charset="-128"/>
              </a:rPr>
              <a:t>错误匹配</a:t>
            </a:r>
            <a:endParaRPr lang="en-US" sz="1200" baseline="-25000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74773" name="Rectangle 22"/>
          <p:cNvSpPr>
            <a:spLocks noChangeArrowheads="1"/>
          </p:cNvSpPr>
          <p:nvPr/>
        </p:nvSpPr>
        <p:spPr bwMode="auto">
          <a:xfrm>
            <a:off x="4049713" y="1914108"/>
            <a:ext cx="800219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3333CC"/>
                </a:solidFill>
                <a:ea typeface="MS PGothic" panose="020B0600070205080204" pitchFamily="34" charset="-128"/>
              </a:rPr>
              <a:t>正确匹配</a:t>
            </a:r>
            <a:endParaRPr lang="en-US" sz="1200" baseline="-25000" dirty="0">
              <a:solidFill>
                <a:srgbClr val="3333CC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2" name="Group 4"/>
          <p:cNvGraphicFramePr>
            <a:graphicFrameLocks noGrp="1"/>
          </p:cNvGraphicFramePr>
          <p:nvPr/>
        </p:nvGraphicFramePr>
        <p:xfrm>
          <a:off x="1343616" y="4450037"/>
          <a:ext cx="7012632" cy="1752326"/>
        </p:xfrm>
        <a:graphic>
          <a:graphicData uri="http://schemas.openxmlformats.org/drawingml/2006/table">
            <a:tbl>
              <a:tblPr/>
              <a:tblGrid>
                <a:gridCol w="2337544"/>
                <a:gridCol w="2337544"/>
                <a:gridCol w="2337544"/>
              </a:tblGrid>
              <a:tr h="63475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MS PGothic" panose="020B0600070205080204" pitchFamily="34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MS PGothic" panose="020B0600070205080204" pitchFamily="34" charset="-128"/>
                        </a:rPr>
                        <a:t>标签匹配对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MS PGothic" panose="020B0600070205080204" pitchFamily="34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MS PGothic" panose="020B0600070205080204" pitchFamily="34" charset="-128"/>
                        </a:rPr>
                        <a:t>标签非匹配对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MS PGothic" panose="020B0600070205080204" pitchFamily="34" charset="-128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78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MS PGothic" panose="020B0600070205080204" pitchFamily="34" charset="-128"/>
                        </a:rPr>
                        <a:t>匹配结果正向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MS PGothic" panose="020B0600070205080204" pitchFamily="34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stretch>
                        <a:fillRect l="-100000" t="-122222" r="-100541" b="-10222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stretch>
                        <a:fillRect l="-201087" t="-122222" r="-1087" b="-102222"/>
                      </a:stretch>
                    </a:blipFill>
                  </a:tcPr>
                </a:tc>
              </a:tr>
              <a:tr h="55878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MS PGothic" panose="020B0600070205080204" pitchFamily="34" charset="-128"/>
                        </a:rPr>
                        <a:t>匹配结果负向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MS PGothic" panose="020B0600070205080204" pitchFamily="34" charset="-128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stretch>
                        <a:fillRect l="-100000" t="-227273" r="-100541" b="-45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>
                      <a:blip r:embed="rId3"/>
                      <a:stretch>
                        <a:fillRect l="-201087" t="-227273" r="-1087" b="-4545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Line 34"/>
          <p:cNvSpPr>
            <a:spLocks noChangeShapeType="1"/>
          </p:cNvSpPr>
          <p:nvPr/>
        </p:nvSpPr>
        <p:spPr bwMode="auto">
          <a:xfrm flipH="1">
            <a:off x="3505200" y="24765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79" name="Line 32"/>
          <p:cNvSpPr>
            <a:spLocks noChangeShapeType="1"/>
          </p:cNvSpPr>
          <p:nvPr/>
        </p:nvSpPr>
        <p:spPr bwMode="auto">
          <a:xfrm>
            <a:off x="3922713" y="243840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80" name="TextBox 23"/>
          <p:cNvSpPr txBox="1">
            <a:spLocks noChangeArrowheads="1"/>
          </p:cNvSpPr>
          <p:nvPr/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0.7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642"/>
            <a:ext cx="8229600" cy="1143000"/>
          </a:xfrm>
        </p:spPr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/>
          </a:p>
        </p:txBody>
      </p:sp>
      <p:sp>
        <p:nvSpPr>
          <p:cNvPr id="7578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040871"/>
            <a:ext cx="7772400" cy="42545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000" dirty="0"/>
              <a:t>如何评估特征匹配的性能？</a:t>
            </a:r>
            <a:endParaRPr lang="en-US" sz="2000" dirty="0"/>
          </a:p>
        </p:txBody>
      </p:sp>
      <p:sp>
        <p:nvSpPr>
          <p:cNvPr id="75783" name="Rectangle 6"/>
          <p:cNvSpPr>
            <a:spLocks noChangeArrowheads="1"/>
          </p:cNvSpPr>
          <p:nvPr/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84" name="Text Box 6"/>
          <p:cNvSpPr txBox="1">
            <a:spLocks noChangeArrowheads="1"/>
          </p:cNvSpPr>
          <p:nvPr/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ea typeface="MS PGothic" panose="020B0600070205080204" pitchFamily="34" charset="-128"/>
              </a:rPr>
              <a:t>0</a:t>
            </a:r>
            <a:endParaRPr lang="en-US" sz="2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85" name="Text Box 7"/>
          <p:cNvSpPr txBox="1">
            <a:spLocks noChangeArrowheads="1"/>
          </p:cNvSpPr>
          <p:nvPr/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86" name="Text Box 8"/>
          <p:cNvSpPr txBox="1">
            <a:spLocks noChangeArrowheads="1"/>
          </p:cNvSpPr>
          <p:nvPr/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87" name="Text Box 9"/>
          <p:cNvSpPr txBox="1">
            <a:spLocks noChangeArrowheads="1"/>
          </p:cNvSpPr>
          <p:nvPr/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  <a:t>假阳性率</a:t>
            </a:r>
            <a:endParaRPr lang="en-US" sz="1400" i="1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88" name="Text Box 10"/>
          <p:cNvSpPr txBox="1">
            <a:spLocks noChangeArrowheads="1"/>
          </p:cNvSpPr>
          <p:nvPr/>
        </p:nvSpPr>
        <p:spPr bwMode="auto">
          <a:xfrm>
            <a:off x="2667000" y="2819400"/>
            <a:ext cx="12192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  <a:t>真阳性率</a:t>
            </a:r>
            <a:br>
              <a:rPr 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</a:br>
            <a:endParaRPr lang="en-US" sz="1400" i="1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90" name="Oval 15"/>
          <p:cNvSpPr>
            <a:spLocks noChangeArrowheads="1"/>
          </p:cNvSpPr>
          <p:nvPr/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91" name="Line 16"/>
          <p:cNvSpPr>
            <a:spLocks noChangeShapeType="1"/>
          </p:cNvSpPr>
          <p:nvPr/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92" name="Line 17"/>
          <p:cNvSpPr>
            <a:spLocks noChangeShapeType="1"/>
          </p:cNvSpPr>
          <p:nvPr/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5793" name="Text Box 15"/>
          <p:cNvSpPr txBox="1">
            <a:spLocks noChangeArrowheads="1"/>
          </p:cNvSpPr>
          <p:nvPr/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0.1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795" name="Line 23"/>
          <p:cNvSpPr>
            <a:spLocks noChangeShapeType="1"/>
          </p:cNvSpPr>
          <p:nvPr/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grpSp>
        <p:nvGrpSpPr>
          <p:cNvPr id="24" name="Group 12"/>
          <p:cNvGrpSpPr/>
          <p:nvPr/>
        </p:nvGrpSpPr>
        <p:grpSpPr bwMode="auto">
          <a:xfrm>
            <a:off x="149227" y="2819400"/>
            <a:ext cx="2895600" cy="523875"/>
            <a:chOff x="-48" y="1786"/>
            <a:chExt cx="1200" cy="330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TP</a:t>
              </a:r>
              <a:endParaRPr lang="en-US" sz="1400" dirty="0">
                <a:solidFill>
                  <a:srgbClr val="000000"/>
                </a:solidFill>
                <a:ea typeface="MS PGothic" panose="020B0600070205080204" pitchFamily="34" charset="-128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TP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+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FN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(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正样本个数</a:t>
              </a: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)</a:t>
              </a:r>
              <a:endPara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27" name="Group 20"/>
          <p:cNvGrpSpPr/>
          <p:nvPr/>
        </p:nvGrpSpPr>
        <p:grpSpPr bwMode="auto">
          <a:xfrm>
            <a:off x="3027894" y="4931305"/>
            <a:ext cx="2895600" cy="523875"/>
            <a:chOff x="-48" y="1786"/>
            <a:chExt cx="1200" cy="330"/>
          </a:xfrm>
        </p:grpSpPr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FP</a:t>
              </a:r>
              <a:endParaRPr lang="en-US" sz="1400" dirty="0">
                <a:solidFill>
                  <a:srgbClr val="000000"/>
                </a:solidFill>
                <a:ea typeface="MS PGothic" panose="020B0600070205080204" pitchFamily="34" charset="-128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FP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+TN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（负样本个数）</a:t>
              </a:r>
              <a:endPara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/>
        </p:nvSpPr>
        <p:spPr bwMode="auto">
          <a:xfrm>
            <a:off x="3092450" y="2444750"/>
            <a:ext cx="7620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0.7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6803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/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1239045"/>
            <a:ext cx="7772400" cy="4254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000" dirty="0"/>
              <a:t>如何评估特征匹配的性能？</a:t>
            </a:r>
            <a:endParaRPr lang="en-US" altLang="zh-CN" sz="2000" dirty="0"/>
          </a:p>
        </p:txBody>
      </p:sp>
      <p:sp>
        <p:nvSpPr>
          <p:cNvPr id="76805" name="Rectangle 6"/>
          <p:cNvSpPr>
            <a:spLocks noChangeArrowheads="1"/>
          </p:cNvSpPr>
          <p:nvPr/>
        </p:nvSpPr>
        <p:spPr bwMode="auto">
          <a:xfrm>
            <a:off x="3657600" y="19748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3429000" y="448945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ea typeface="MS PGothic" panose="020B0600070205080204" pitchFamily="34" charset="-128"/>
              </a:rPr>
              <a:t>0</a:t>
            </a:r>
            <a:endParaRPr lang="en-US" sz="20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6096000" y="4533900"/>
            <a:ext cx="3048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3429000" y="1822450"/>
            <a:ext cx="3048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6809" name="Text Box 9"/>
          <p:cNvSpPr txBox="1">
            <a:spLocks noChangeArrowheads="1"/>
          </p:cNvSpPr>
          <p:nvPr/>
        </p:nvSpPr>
        <p:spPr bwMode="auto">
          <a:xfrm>
            <a:off x="3276600" y="4565650"/>
            <a:ext cx="3429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  <a:t>假阳性率</a:t>
            </a:r>
            <a:endParaRPr lang="en-US" sz="1400" i="1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2667000" y="2965450"/>
            <a:ext cx="12192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  <a:t>真阳性率</a:t>
            </a:r>
            <a:br>
              <a:rPr lang="en-US" sz="1400" i="1" dirty="0">
                <a:solidFill>
                  <a:srgbClr val="FF0000"/>
                </a:solidFill>
                <a:ea typeface="MS PGothic" panose="020B0600070205080204" pitchFamily="34" charset="-128"/>
              </a:rPr>
            </a:br>
            <a:endParaRPr lang="en-US" sz="1400" i="1" dirty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152400" y="2981325"/>
            <a:ext cx="2895600" cy="523875"/>
            <a:chOff x="-48" y="1786"/>
            <a:chExt cx="1200" cy="330"/>
          </a:xfrm>
        </p:grpSpPr>
        <p:sp>
          <p:nvSpPr>
            <p:cNvPr id="76823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TP</a:t>
              </a:r>
              <a:endParaRPr lang="en-US" sz="1400" dirty="0">
                <a:solidFill>
                  <a:srgbClr val="000000"/>
                </a:solidFill>
                <a:ea typeface="MS PGothic" panose="020B0600070205080204" pitchFamily="34" charset="-128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TP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+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FN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(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正样本个数</a:t>
              </a: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)</a:t>
              </a:r>
              <a:endPara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76824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6812" name="Oval 15"/>
          <p:cNvSpPr>
            <a:spLocks noChangeArrowheads="1"/>
          </p:cNvSpPr>
          <p:nvPr/>
        </p:nvSpPr>
        <p:spPr bwMode="auto">
          <a:xfrm>
            <a:off x="3886200" y="25844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13" name="Line 16"/>
          <p:cNvSpPr>
            <a:spLocks noChangeShapeType="1"/>
          </p:cNvSpPr>
          <p:nvPr/>
        </p:nvSpPr>
        <p:spPr bwMode="auto">
          <a:xfrm>
            <a:off x="3924300" y="44418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14" name="Line 17"/>
          <p:cNvSpPr>
            <a:spLocks noChangeShapeType="1"/>
          </p:cNvSpPr>
          <p:nvPr/>
        </p:nvSpPr>
        <p:spPr bwMode="auto">
          <a:xfrm rot="-5400000">
            <a:off x="3619500" y="25082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15" name="Text Box 17"/>
          <p:cNvSpPr txBox="1">
            <a:spLocks noChangeArrowheads="1"/>
          </p:cNvSpPr>
          <p:nvPr/>
        </p:nvSpPr>
        <p:spPr bwMode="auto">
          <a:xfrm>
            <a:off x="3683000" y="4565650"/>
            <a:ext cx="762000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ea typeface="MS PGothic" panose="020B0600070205080204" pitchFamily="34" charset="-128"/>
              </a:rPr>
              <a:t>0.1</a:t>
            </a:r>
            <a:endParaRPr 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grpSp>
        <p:nvGrpSpPr>
          <p:cNvPr id="3" name="Group 20"/>
          <p:cNvGrpSpPr/>
          <p:nvPr/>
        </p:nvGrpSpPr>
        <p:grpSpPr bwMode="auto">
          <a:xfrm>
            <a:off x="3048000" y="4886325"/>
            <a:ext cx="2895600" cy="523875"/>
            <a:chOff x="-48" y="1786"/>
            <a:chExt cx="1200" cy="330"/>
          </a:xfrm>
        </p:grpSpPr>
        <p:sp>
          <p:nvSpPr>
            <p:cNvPr id="76821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FP</a:t>
              </a:r>
              <a:endParaRPr lang="en-US" sz="1400" dirty="0">
                <a:solidFill>
                  <a:srgbClr val="000000"/>
                </a:solidFill>
                <a:ea typeface="MS PGothic" panose="020B0600070205080204" pitchFamily="34" charset="-128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# FP</a:t>
              </a:r>
              <a:r>
                <a:rPr lang="en-US" altLang="zh-CN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+TN</a:t>
              </a:r>
              <a:r>
                <a:rPr lang="zh-CN" altLang="en-US" sz="1400" dirty="0">
                  <a:solidFill>
                    <a:srgbClr val="000000"/>
                  </a:solidFill>
                  <a:ea typeface="MS PGothic" panose="020B0600070205080204" pitchFamily="34" charset="-128"/>
                </a:rPr>
                <a:t> （负样本个数）</a:t>
              </a:r>
              <a:endPara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76822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6817" name="Line 23"/>
          <p:cNvSpPr>
            <a:spLocks noChangeShapeType="1"/>
          </p:cNvSpPr>
          <p:nvPr/>
        </p:nvSpPr>
        <p:spPr bwMode="auto">
          <a:xfrm flipV="1">
            <a:off x="3657600" y="19748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18" name="Freeform 25"/>
          <p:cNvSpPr/>
          <p:nvPr/>
        </p:nvSpPr>
        <p:spPr bwMode="auto">
          <a:xfrm>
            <a:off x="3657600" y="197485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120967500 w 1632"/>
              <a:gd name="T3" fmla="*/ 2147483647 h 1632"/>
              <a:gd name="T4" fmla="*/ 241935000 w 1632"/>
              <a:gd name="T5" fmla="*/ 1451610000 h 1632"/>
              <a:gd name="T6" fmla="*/ 483870000 w 1632"/>
              <a:gd name="T7" fmla="*/ 967740000 h 1632"/>
              <a:gd name="T8" fmla="*/ 1209675000 w 1632"/>
              <a:gd name="T9" fmla="*/ 483870000 h 1632"/>
              <a:gd name="T10" fmla="*/ 2147483647 w 1632"/>
              <a:gd name="T11" fmla="*/ 120967500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76819" name="Text Box 23"/>
          <p:cNvSpPr txBox="1">
            <a:spLocks noChangeArrowheads="1"/>
          </p:cNvSpPr>
          <p:nvPr/>
        </p:nvSpPr>
        <p:spPr bwMode="auto">
          <a:xfrm>
            <a:off x="3490383" y="1485901"/>
            <a:ext cx="5791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33CC33"/>
                </a:solidFill>
                <a:ea typeface="MS PGothic" panose="020B0600070205080204" pitchFamily="34" charset="-128"/>
              </a:rPr>
              <a:t>ROC</a:t>
            </a:r>
            <a:r>
              <a:rPr lang="zh-CN" altLang="en-US" sz="2400" b="1" dirty="0">
                <a:solidFill>
                  <a:srgbClr val="33CC33"/>
                </a:solidFill>
                <a:ea typeface="MS PGothic" panose="020B0600070205080204" pitchFamily="34" charset="-128"/>
              </a:rPr>
              <a:t>曲线 </a:t>
            </a:r>
            <a:r>
              <a:rPr lang="en-US" sz="1200" b="1" dirty="0">
                <a:solidFill>
                  <a:srgbClr val="33CC33"/>
                </a:solidFill>
                <a:ea typeface="MS PGothic" panose="020B0600070205080204" pitchFamily="34" charset="-128"/>
              </a:rPr>
              <a:t>(“Receiver Operator Characteristic”)</a:t>
            </a:r>
            <a:endParaRPr lang="en-US" sz="1200" b="1" dirty="0">
              <a:solidFill>
                <a:srgbClr val="33CC33"/>
              </a:solidFill>
              <a:ea typeface="MS PGothic" panose="020B0600070205080204" pitchFamily="34" charset="-128"/>
            </a:endParaRPr>
          </a:p>
        </p:txBody>
      </p:sp>
      <p:sp>
        <p:nvSpPr>
          <p:cNvPr id="76820" name="Rectangle 28"/>
          <p:cNvSpPr>
            <a:spLocks noChangeArrowheads="1"/>
          </p:cNvSpPr>
          <p:nvPr/>
        </p:nvSpPr>
        <p:spPr bwMode="auto">
          <a:xfrm>
            <a:off x="609600" y="5564313"/>
            <a:ext cx="8458200" cy="12080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ea typeface="MS PGothic" panose="020B0600070205080204" pitchFamily="34" charset="-128"/>
              </a:rPr>
              <a:t>ROC </a:t>
            </a:r>
            <a:r>
              <a:rPr lang="zh-CN" altLang="en-US" sz="2000" dirty="0">
                <a:solidFill>
                  <a:srgbClr val="000000"/>
                </a:solidFill>
                <a:ea typeface="MS PGothic" panose="020B0600070205080204" pitchFamily="34" charset="-128"/>
              </a:rPr>
              <a:t>曲线</a:t>
            </a:r>
            <a:endParaRPr lang="en-US" sz="20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zh-CN" altLang="en-US" dirty="0">
                <a:solidFill>
                  <a:srgbClr val="000000"/>
                </a:solidFill>
                <a:ea typeface="MS PGothic" panose="020B0600070205080204" pitchFamily="34" charset="-128"/>
              </a:rPr>
              <a:t>调整匹配阈值产生不同情况的正向负向匹配情况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zh-CN" altLang="en-US" dirty="0">
                <a:solidFill>
                  <a:srgbClr val="000000"/>
                </a:solidFill>
                <a:ea typeface="MS PGothic" panose="020B0600070205080204" pitchFamily="34" charset="-128"/>
              </a:rPr>
              <a:t>曲线下的面积越大匹配性能越佳</a:t>
            </a:r>
            <a:r>
              <a:rPr lang="en-US" dirty="0">
                <a:solidFill>
                  <a:srgbClr val="000000"/>
                </a:solidFill>
                <a:ea typeface="MS PGothic" panose="020B0600070205080204" pitchFamily="34" charset="-128"/>
              </a:rPr>
              <a:t> (AUC)</a:t>
            </a:r>
            <a:endParaRPr lang="en-US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820738" y="3436938"/>
            <a:ext cx="7485062" cy="2663825"/>
            <a:chOff x="528" y="2472"/>
            <a:chExt cx="4715" cy="1678"/>
          </a:xfrm>
        </p:grpSpPr>
        <p:pic>
          <p:nvPicPr>
            <p:cNvPr id="66565" name="Picture 3" descr="SIFT2"/>
            <p:cNvPicPr>
              <a:picLocks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2928" y="2472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6" name="Picture 4" descr="SIFT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2472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56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kumimoji="1" lang="en-US" altLang="zh-CN" dirty="0"/>
              <a:t>5.1.</a:t>
            </a:r>
            <a:r>
              <a:rPr lang="zh-CN" altLang="en-US" dirty="0"/>
              <a:t>局部特征与匹配</a:t>
            </a:r>
            <a:endParaRPr lang="en-US" dirty="0"/>
          </a:p>
        </p:txBody>
      </p:sp>
      <p:sp>
        <p:nvSpPr>
          <p:cNvPr id="66564" name="Rectangle 6"/>
          <p:cNvSpPr>
            <a:spLocks noChangeArrowheads="1"/>
          </p:cNvSpPr>
          <p:nvPr/>
        </p:nvSpPr>
        <p:spPr bwMode="auto">
          <a:xfrm>
            <a:off x="838200" y="1219200"/>
            <a:ext cx="708660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在两幅图像上检测特征点</a:t>
            </a:r>
            <a:endParaRPr 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变换参数</a:t>
            </a:r>
            <a:endParaRPr lang="en-US" dirty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获得匹配点对后，如何对齐两幅图像</a:t>
            </a:r>
            <a:r>
              <a:rPr lang="en-US" dirty="0"/>
              <a:t>?</a:t>
            </a:r>
            <a:endParaRPr lang="en-US" dirty="0"/>
          </a:p>
          <a:p>
            <a:pPr>
              <a:buFontTx/>
              <a:buChar char="•"/>
            </a:pPr>
            <a:r>
              <a:rPr lang="zh-CN" altLang="en-US" dirty="0"/>
              <a:t>变换参数</a:t>
            </a:r>
            <a:endParaRPr lang="en-US" dirty="0"/>
          </a:p>
        </p:txBody>
      </p:sp>
      <p:graphicFrame>
        <p:nvGraphicFramePr>
          <p:cNvPr id="13314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4225925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" name="Equation" r:id="rId1" imgW="10972800" imgH="5486400" progId="Equation.3">
                  <p:embed/>
                </p:oleObj>
              </mc:Choice>
              <mc:Fallback>
                <p:oleObj name="Equation" r:id="rId1" imgW="10972800" imgH="548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25925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Line 17"/>
          <p:cNvSpPr>
            <a:spLocks noChangeShapeType="1"/>
          </p:cNvSpPr>
          <p:nvPr/>
        </p:nvSpPr>
        <p:spPr bwMode="auto">
          <a:xfrm flipV="1">
            <a:off x="4191000" y="51816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1676400" y="3962400"/>
            <a:ext cx="2241550" cy="2320925"/>
            <a:chOff x="3052" y="698"/>
            <a:chExt cx="1412" cy="1462"/>
          </a:xfrm>
        </p:grpSpPr>
        <p:sp>
          <p:nvSpPr>
            <p:cNvPr id="13327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28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29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30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31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32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321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4225925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2" name="Oval 27"/>
          <p:cNvSpPr>
            <a:spLocks noChangeAspect="1" noChangeArrowheads="1"/>
          </p:cNvSpPr>
          <p:nvPr/>
        </p:nvSpPr>
        <p:spPr bwMode="auto">
          <a:xfrm>
            <a:off x="6281738" y="4564063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3" name="Oval 28"/>
          <p:cNvSpPr>
            <a:spLocks noChangeAspect="1" noChangeArrowheads="1"/>
          </p:cNvSpPr>
          <p:nvPr/>
        </p:nvSpPr>
        <p:spPr bwMode="auto">
          <a:xfrm>
            <a:off x="6280150" y="5707063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4" name="Oval 29"/>
          <p:cNvSpPr>
            <a:spLocks noChangeAspect="1" noChangeArrowheads="1"/>
          </p:cNvSpPr>
          <p:nvPr/>
        </p:nvSpPr>
        <p:spPr bwMode="auto">
          <a:xfrm>
            <a:off x="5899150" y="5284788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5" name="Oval 30"/>
          <p:cNvSpPr>
            <a:spLocks noChangeAspect="1" noChangeArrowheads="1"/>
          </p:cNvSpPr>
          <p:nvPr/>
        </p:nvSpPr>
        <p:spPr bwMode="auto">
          <a:xfrm>
            <a:off x="5594350" y="4870450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6" name="Oval 31"/>
          <p:cNvSpPr>
            <a:spLocks noChangeAspect="1" noChangeArrowheads="1"/>
          </p:cNvSpPr>
          <p:nvPr/>
        </p:nvSpPr>
        <p:spPr bwMode="auto">
          <a:xfrm>
            <a:off x="6465888" y="4946650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315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3997325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3" name="Equation" r:id="rId3" imgW="10972800" imgH="5486400" progId="Equation.3">
                  <p:embed/>
                </p:oleObj>
              </mc:Choice>
              <mc:Fallback>
                <p:oleObj name="Equation" r:id="rId3" imgW="10972800" imgH="548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997325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817813" y="2611174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4" name="Equation" r:id="rId5" imgW="40843200" imgH="11582400" progId="Equation.3">
                  <p:embed/>
                </p:oleObj>
              </mc:Choice>
              <mc:Fallback>
                <p:oleObj name="Equation" r:id="rId5" imgW="408432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2611174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997532" y="64886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Grauman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变换参数</a:t>
            </a:r>
            <a:endParaRPr lang="en-US" dirty="0"/>
          </a:p>
        </p:txBody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837" y="1318418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获得匹配点对后，如何求两幅图像的变换参数</a:t>
            </a:r>
            <a:r>
              <a:rPr lang="en-US" altLang="zh-CN" dirty="0"/>
              <a:t>?</a:t>
            </a:r>
            <a:endParaRPr lang="en-US" altLang="zh-CN" dirty="0"/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638800" y="2625725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1" imgW="10972800" imgH="5486400" progId="Equation.3">
                  <p:embed/>
                </p:oleObj>
              </mc:Choice>
              <mc:Fallback>
                <p:oleObj name="Equation" r:id="rId1" imgW="10972800" imgH="548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625725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17"/>
          <p:cNvSpPr>
            <a:spLocks noChangeShapeType="1"/>
          </p:cNvSpPr>
          <p:nvPr/>
        </p:nvSpPr>
        <p:spPr bwMode="auto">
          <a:xfrm flipV="1">
            <a:off x="4191000" y="35814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1676400" y="2362200"/>
            <a:ext cx="2241550" cy="2320925"/>
            <a:chOff x="3052" y="698"/>
            <a:chExt cx="1412" cy="1462"/>
          </a:xfrm>
        </p:grpSpPr>
        <p:sp>
          <p:nvSpPr>
            <p:cNvPr id="15378" name="AutoShape 19">
              <a:hlinkClick r:id="" action="ppaction://hlinkshowjump?jump=firstslide" highlightClick="1"/>
            </p:cNvPr>
            <p:cNvSpPr>
              <a:spLocks noChangeArrowheads="1"/>
            </p:cNvSpPr>
            <p:nvPr/>
          </p:nvSpPr>
          <p:spPr bwMode="auto">
            <a:xfrm>
              <a:off x="3052" y="698"/>
              <a:ext cx="1412" cy="1462"/>
            </a:xfrm>
            <a:prstGeom prst="actionButtonHome">
              <a:avLst/>
            </a:prstGeom>
            <a:solidFill>
              <a:schemeClr val="bg2">
                <a:alpha val="25098"/>
              </a:scheme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79" name="Oval 20"/>
            <p:cNvSpPr>
              <a:spLocks noChangeAspect="1" noChangeArrowheads="1"/>
            </p:cNvSpPr>
            <p:nvPr/>
          </p:nvSpPr>
          <p:spPr bwMode="auto">
            <a:xfrm>
              <a:off x="3717" y="863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0" name="Oval 21"/>
            <p:cNvSpPr>
              <a:spLocks noChangeAspect="1" noChangeArrowheads="1"/>
            </p:cNvSpPr>
            <p:nvPr/>
          </p:nvSpPr>
          <p:spPr bwMode="auto">
            <a:xfrm>
              <a:off x="4101" y="1898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1" name="Oval 22"/>
            <p:cNvSpPr>
              <a:spLocks noChangeAspect="1" noChangeArrowheads="1"/>
            </p:cNvSpPr>
            <p:nvPr/>
          </p:nvSpPr>
          <p:spPr bwMode="auto">
            <a:xfrm>
              <a:off x="3648" y="1653"/>
              <a:ext cx="75" cy="7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2" name="Oval 23"/>
            <p:cNvSpPr>
              <a:spLocks noChangeAspect="1" noChangeArrowheads="1"/>
            </p:cNvSpPr>
            <p:nvPr/>
          </p:nvSpPr>
          <p:spPr bwMode="auto">
            <a:xfrm>
              <a:off x="3189" y="1392"/>
              <a:ext cx="75" cy="75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3" name="Oval 24"/>
            <p:cNvSpPr>
              <a:spLocks noChangeAspect="1" noChangeArrowheads="1"/>
            </p:cNvSpPr>
            <p:nvPr/>
          </p:nvSpPr>
          <p:spPr bwMode="auto">
            <a:xfrm>
              <a:off x="4032" y="1200"/>
              <a:ext cx="75" cy="7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5370" name="AutoShape 26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 rot="1247942">
            <a:off x="5410200" y="2625725"/>
            <a:ext cx="1479550" cy="1787525"/>
          </a:xfrm>
          <a:prstGeom prst="actionButtonHome">
            <a:avLst/>
          </a:prstGeom>
          <a:solidFill>
            <a:schemeClr val="bg2">
              <a:alpha val="25098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1" name="Oval 27"/>
          <p:cNvSpPr>
            <a:spLocks noChangeAspect="1" noChangeArrowheads="1"/>
          </p:cNvSpPr>
          <p:nvPr/>
        </p:nvSpPr>
        <p:spPr bwMode="auto">
          <a:xfrm>
            <a:off x="6281738" y="2963863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2" name="Oval 28"/>
          <p:cNvSpPr>
            <a:spLocks noChangeAspect="1" noChangeArrowheads="1"/>
          </p:cNvSpPr>
          <p:nvPr/>
        </p:nvSpPr>
        <p:spPr bwMode="auto">
          <a:xfrm>
            <a:off x="6280150" y="4106863"/>
            <a:ext cx="119063" cy="119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3" name="Oval 29"/>
          <p:cNvSpPr>
            <a:spLocks noChangeAspect="1" noChangeArrowheads="1"/>
          </p:cNvSpPr>
          <p:nvPr/>
        </p:nvSpPr>
        <p:spPr bwMode="auto">
          <a:xfrm>
            <a:off x="5899150" y="3684588"/>
            <a:ext cx="119063" cy="1190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4" name="Oval 30"/>
          <p:cNvSpPr>
            <a:spLocks noChangeAspect="1" noChangeArrowheads="1"/>
          </p:cNvSpPr>
          <p:nvPr/>
        </p:nvSpPr>
        <p:spPr bwMode="auto">
          <a:xfrm>
            <a:off x="5594350" y="3270250"/>
            <a:ext cx="119063" cy="119063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5" name="Oval 31"/>
          <p:cNvSpPr>
            <a:spLocks noChangeAspect="1" noChangeArrowheads="1"/>
          </p:cNvSpPr>
          <p:nvPr/>
        </p:nvSpPr>
        <p:spPr bwMode="auto">
          <a:xfrm>
            <a:off x="6465888" y="3346450"/>
            <a:ext cx="119062" cy="119063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981200" y="2397125"/>
          <a:ext cx="730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3" imgW="10972800" imgH="5486400" progId="Equation.3">
                  <p:embed/>
                </p:oleObj>
              </mc:Choice>
              <mc:Fallback>
                <p:oleObj name="Equation" r:id="rId3" imgW="10972800" imgH="548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397125"/>
                        <a:ext cx="73025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7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63563" y="4953000"/>
          <a:ext cx="35512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5" imgW="40843200" imgH="11582400" progId="Equation.3">
                  <p:embed/>
                </p:oleObj>
              </mc:Choice>
              <mc:Fallback>
                <p:oleObj name="Equation" r:id="rId5" imgW="40843200" imgH="115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4953000"/>
                        <a:ext cx="355123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95800" y="4038600"/>
          <a:ext cx="4525963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8" name="Equation" r:id="rId7" imgW="54254400" imgH="33528000" progId="Equation.3">
                  <p:embed/>
                </p:oleObj>
              </mc:Choice>
              <mc:Fallback>
                <p:oleObj name="Equation" r:id="rId7" imgW="54254400" imgH="33528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038600"/>
                        <a:ext cx="4525963" cy="279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681538" y="4706938"/>
            <a:ext cx="2811462" cy="149701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515350" y="4633913"/>
            <a:ext cx="365125" cy="167957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9062"/>
            <a:ext cx="8229600" cy="1143000"/>
          </a:xfrm>
        </p:spPr>
        <p:txBody>
          <a:bodyPr/>
          <a:lstStyle/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r>
              <a:rPr lang="en-US" altLang="zh-CN" dirty="0"/>
              <a:t>—</a:t>
            </a:r>
            <a:r>
              <a:rPr lang="zh-CN" altLang="en-US" dirty="0"/>
              <a:t>变换参数</a:t>
            </a:r>
            <a:endParaRPr lang="en-US" dirty="0"/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4117975"/>
            <a:ext cx="7772400" cy="2232025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zh-CN" dirty="0" err="1"/>
              <a:t>解方程需要多少对匹配特征点对</a:t>
            </a:r>
            <a:r>
              <a:rPr lang="zh-CN" altLang="en-US" dirty="0"/>
              <a:t>？</a:t>
            </a:r>
            <a:endParaRPr lang="en-US" dirty="0"/>
          </a:p>
          <a:p>
            <a:pPr>
              <a:buFontTx/>
              <a:buChar char="•"/>
            </a:pPr>
            <a:r>
              <a:rPr lang="en-US" altLang="zh-CN" dirty="0" err="1"/>
              <a:t>如何根据变换参数确定变换后的图像</a:t>
            </a:r>
            <a:r>
              <a:rPr lang="zh-CN" altLang="en-US" dirty="0"/>
              <a:t>？</a:t>
            </a:r>
            <a:endParaRPr lang="en-US" dirty="0"/>
          </a:p>
        </p:txBody>
      </p:sp>
      <p:graphicFrame>
        <p:nvGraphicFramePr>
          <p:cNvPr id="16386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1828800" y="1066800"/>
          <a:ext cx="46482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5" name="Equation" r:id="rId1" imgW="54254400" imgH="33528000" progId="Equation.3">
                  <p:embed/>
                </p:oleObj>
              </mc:Choice>
              <mc:Fallback>
                <p:oleObj name="Equation" r:id="rId1" imgW="54254400" imgH="3352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66800"/>
                        <a:ext cx="4648200" cy="287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6172200" y="5217054"/>
          <a:ext cx="15335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6" name="Equation" r:id="rId3" imgW="16459200" imgH="5486400" progId="Equation.3">
                  <p:embed/>
                </p:oleObj>
              </mc:Choice>
              <mc:Fallback>
                <p:oleObj name="Equation" r:id="rId3" imgW="16459200" imgH="548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217054"/>
                        <a:ext cx="1533525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97532" y="64886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Grauman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举例：图像匹配</a:t>
            </a:r>
            <a:endParaRPr lang="en-US" dirty="0"/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1069975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069975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0625"/>
            <a:ext cx="7772400" cy="28194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i="1" dirty="0"/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/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/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/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0" name="Freeform 17"/>
          <p:cNvSpPr/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1" name="Freeform 18"/>
          <p:cNvSpPr/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2" name="Freeform 19"/>
          <p:cNvSpPr/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/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5" name="Freeform 22"/>
          <p:cNvSpPr/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6" name="Freeform 23"/>
          <p:cNvSpPr/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7" name="Freeform 24"/>
          <p:cNvSpPr/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8" name="Freeform 25"/>
          <p:cNvSpPr/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69" name="Freeform 26"/>
          <p:cNvSpPr/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0" name="Freeform 27"/>
          <p:cNvSpPr/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1" name="Freeform 28"/>
          <p:cNvSpPr/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2" name="Freeform 29"/>
          <p:cNvSpPr/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3" name="Freeform 30"/>
          <p:cNvSpPr/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4" name="Freeform 31"/>
          <p:cNvSpPr/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5" name="Freeform 32"/>
          <p:cNvSpPr/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6" name="Freeform 33"/>
          <p:cNvSpPr/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7" name="Freeform 34"/>
          <p:cNvSpPr/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8" name="Freeform 35"/>
          <p:cNvSpPr/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79" name="Freeform 36"/>
          <p:cNvSpPr/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0" name="Freeform 37"/>
          <p:cNvSpPr/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1" name="Freeform 38"/>
          <p:cNvSpPr/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2" name="Freeform 39"/>
          <p:cNvSpPr/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3" name="Freeform 40"/>
          <p:cNvSpPr/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4" name="Freeform 41"/>
          <p:cNvSpPr/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/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/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/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8" name="Freeform 12"/>
          <p:cNvSpPr/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9" name="Freeform 13"/>
          <p:cNvSpPr/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0" name="Freeform 14"/>
          <p:cNvSpPr/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/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3" name="Freeform 17"/>
          <p:cNvSpPr/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4" name="Freeform 18"/>
          <p:cNvSpPr/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5" name="Freeform 19"/>
          <p:cNvSpPr/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6" name="Freeform 20"/>
          <p:cNvSpPr/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7" name="Freeform 21"/>
          <p:cNvSpPr/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8" name="Freeform 22"/>
          <p:cNvSpPr/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891492"/>
            <a:ext cx="7772400" cy="275325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变换参数求解</a:t>
            </a:r>
            <a:endParaRPr lang="en-US" altLang="zh-CN" dirty="0"/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  <a:endParaRPr lang="en-US"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5.1.</a:t>
            </a:r>
            <a:r>
              <a:rPr lang="zh-CN" altLang="en-US" dirty="0"/>
              <a:t>局部特征与匹配</a:t>
            </a:r>
            <a:endParaRPr lang="en-US" altLang="zh-CN" dirty="0"/>
          </a:p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en-US" dirty="0"/>
          </a:p>
          <a:p>
            <a:r>
              <a:rPr lang="en-US" altLang="zh-CN" dirty="0"/>
              <a:t>5.3.</a:t>
            </a:r>
            <a:r>
              <a:rPr lang="zh-CN" altLang="en-US" dirty="0"/>
              <a:t>不变特征提取</a:t>
            </a:r>
            <a:endParaRPr lang="en-US" altLang="zh-CN" dirty="0"/>
          </a:p>
          <a:p>
            <a:r>
              <a:rPr lang="en-US" altLang="zh-CN" dirty="0"/>
              <a:t>5.4.</a:t>
            </a:r>
            <a:r>
              <a:rPr lang="zh-CN" altLang="en-US" dirty="0"/>
              <a:t>局部区域描述</a:t>
            </a:r>
            <a:endParaRPr lang="en-US" altLang="zh-CN" dirty="0"/>
          </a:p>
          <a:p>
            <a:r>
              <a:rPr lang="en-US" altLang="zh-CN" dirty="0"/>
              <a:t>5.5.</a:t>
            </a:r>
            <a:r>
              <a:rPr lang="zh-CN" altLang="en-US" dirty="0"/>
              <a:t>特征匹配</a:t>
            </a:r>
            <a:endParaRPr lang="en-US" altLang="zh-CN" dirty="0"/>
          </a:p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高斯金字塔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514600"/>
            <a:ext cx="4191000" cy="3378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HIDDENFONTSHAPE" val="true"/>
</p:tagLst>
</file>

<file path=ppt/tags/tag2.xml><?xml version="1.0" encoding="utf-8"?>
<p:tagLst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ags/tag3.xml><?xml version="1.0" encoding="utf-8"?>
<p:tagLst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6790</Words>
  <Application>WPS 演示</Application>
  <PresentationFormat>全屏显示(4:3)</PresentationFormat>
  <Paragraphs>994</Paragraphs>
  <Slides>110</Slides>
  <Notes>87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110</vt:i4>
      </vt:variant>
    </vt:vector>
  </HeadingPairs>
  <TitlesOfParts>
    <vt:vector size="162" baseType="lpstr">
      <vt:lpstr>Arial</vt:lpstr>
      <vt:lpstr>宋体</vt:lpstr>
      <vt:lpstr>Wingdings</vt:lpstr>
      <vt:lpstr>CMEX10</vt:lpstr>
      <vt:lpstr>Segoe Print</vt:lpstr>
      <vt:lpstr>CMMI7</vt:lpstr>
      <vt:lpstr>CMR10</vt:lpstr>
      <vt:lpstr>CMMI10</vt:lpstr>
      <vt:lpstr>CMSY10</vt:lpstr>
      <vt:lpstr>CMR7</vt:lpstr>
      <vt:lpstr>Times New Roman</vt:lpstr>
      <vt:lpstr>Calibri</vt:lpstr>
      <vt:lpstr>微软雅黑</vt:lpstr>
      <vt:lpstr>Arial Unicode MS</vt:lpstr>
      <vt:lpstr>Arial Unicode MS</vt:lpstr>
      <vt:lpstr>Tahoma</vt:lpstr>
      <vt:lpstr>Symbol</vt:lpstr>
      <vt:lpstr>Times</vt:lpstr>
      <vt:lpstr>Symbol</vt:lpstr>
      <vt:lpstr>AvantGarde Bk BT</vt:lpstr>
      <vt:lpstr>MS PGothic</vt:lpstr>
      <vt:lpstr>楷体</vt:lpstr>
      <vt:lpstr>Office Theme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Equation.3</vt:lpstr>
      <vt:lpstr>Equation.3</vt:lpstr>
      <vt:lpstr>Equation.3</vt:lpstr>
      <vt:lpstr>Equation.3</vt:lpstr>
      <vt:lpstr>Equation.3</vt:lpstr>
      <vt:lpstr>计算机视觉 第05章 图像局部特征提取</vt:lpstr>
      <vt:lpstr>图像特征类别</vt:lpstr>
      <vt:lpstr>图像匹配</vt:lpstr>
      <vt:lpstr>难于匹配</vt:lpstr>
      <vt:lpstr>无法匹配?</vt:lpstr>
      <vt:lpstr>答案(彩色区域…)</vt:lpstr>
      <vt:lpstr>本章内容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5.1.局部特征与匹配</vt:lpstr>
      <vt:lpstr>本章内容</vt:lpstr>
      <vt:lpstr>5.2.Harris角点检测</vt:lpstr>
      <vt:lpstr>5.2.Harris角点检测</vt:lpstr>
      <vt:lpstr>5.2.Harris角点检测</vt:lpstr>
      <vt:lpstr>5.2.Harris角点检测</vt:lpstr>
      <vt:lpstr>5.2.Harris角点检测</vt:lpstr>
      <vt:lpstr>5.2.Harris角点检测</vt:lpstr>
      <vt:lpstr>PowerPoint 演示文稿</vt:lpstr>
      <vt:lpstr>5.2.Harris角点检测</vt:lpstr>
      <vt:lpstr>5.2.Harris角点检测</vt:lpstr>
      <vt:lpstr>5.2.Harris角点检测</vt:lpstr>
      <vt:lpstr>5.2.Harris角点检测—矩阵M的含义</vt:lpstr>
      <vt:lpstr>5.2.Harris角点检测—矩阵M的含义</vt:lpstr>
      <vt:lpstr>5.2.Harris角点检测—矩阵M的含义</vt:lpstr>
      <vt:lpstr>5.2.Harris角点检测—矩阵M的含义</vt:lpstr>
      <vt:lpstr>5.2.Harris角点检测— 角点响应函数</vt:lpstr>
      <vt:lpstr>5.2.Harris角点检测</vt:lpstr>
      <vt:lpstr>5.2.Harris角点检测—流程</vt:lpstr>
      <vt:lpstr>5.2.Harris角点检测—流程</vt:lpstr>
      <vt:lpstr>5.2.Harris角点检测—流程</vt:lpstr>
      <vt:lpstr>5.2.Harris角点检测—流程</vt:lpstr>
      <vt:lpstr>5.2.Harris角点检测—流程</vt:lpstr>
      <vt:lpstr>5.2.Harris角点检测—特性</vt:lpstr>
      <vt:lpstr>5.2.Harris角点检测—特性</vt:lpstr>
      <vt:lpstr>PowerPoint 演示文稿</vt:lpstr>
      <vt:lpstr>本章内容</vt:lpstr>
      <vt:lpstr>5.3.不变特征提取</vt:lpstr>
      <vt:lpstr>5.3.不变特征提取—穷尽搜索</vt:lpstr>
      <vt:lpstr>5.3.不变特征提取—穷尽搜索</vt:lpstr>
      <vt:lpstr>5.3.不变特征提取—穷尽搜索</vt:lpstr>
      <vt:lpstr>5.3.不变特征提取—穷尽搜索</vt:lpstr>
      <vt:lpstr>5.3.不变特征提取—不变性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5.3.不变特征提取—自动尺度选择</vt:lpstr>
      <vt:lpstr>5.3.不变特征提取—特征响应函数</vt:lpstr>
      <vt:lpstr>5.3.不变特征提取—特征尺度</vt:lpstr>
      <vt:lpstr>5.3.不变特征提取—LoG检测子</vt:lpstr>
      <vt:lpstr>尺度空间斑点检测子：举例</vt:lpstr>
      <vt:lpstr>尺度空间斑点检测子：举例</vt:lpstr>
      <vt:lpstr>尺度空间斑点检测子：举例</vt:lpstr>
      <vt:lpstr>5.3.不变特征提取—DoG检测子</vt:lpstr>
      <vt:lpstr>5.3.不变特征提取—DoG检测子</vt:lpstr>
      <vt:lpstr>举例</vt:lpstr>
      <vt:lpstr>尺度不变检测：总结</vt:lpstr>
      <vt:lpstr>本章内容</vt:lpstr>
      <vt:lpstr>5.4.局部区域描述</vt:lpstr>
      <vt:lpstr>5.4.局部区域描述</vt:lpstr>
      <vt:lpstr>5.4.局部区域描述</vt:lpstr>
      <vt:lpstr>5.4.局部区域描述—特征描述子</vt:lpstr>
      <vt:lpstr>5.4.局部区域描述—特征描述子SIFT</vt:lpstr>
      <vt:lpstr>5.4.局部区域描述—旋转不变描述子</vt:lpstr>
      <vt:lpstr>5.4.局部区域描述—旋转不变描述子</vt:lpstr>
      <vt:lpstr>本章内容</vt:lpstr>
      <vt:lpstr>5.5.特征匹配</vt:lpstr>
      <vt:lpstr>5.5.特征匹配</vt:lpstr>
      <vt:lpstr>5.5.特征匹配</vt:lpstr>
      <vt:lpstr>5.5.特征匹配—距离函数</vt:lpstr>
      <vt:lpstr>5.5.特征匹配—距离函数</vt:lpstr>
      <vt:lpstr>5.5.特征匹配</vt:lpstr>
      <vt:lpstr>5.5.特征匹配—性能评估</vt:lpstr>
      <vt:lpstr>5.5.特征匹配—性能评估</vt:lpstr>
      <vt:lpstr>5.5.特征匹配—性能评估</vt:lpstr>
      <vt:lpstr>5.5.特征匹配—变换参数</vt:lpstr>
      <vt:lpstr>5.5.特征匹配—变换参数</vt:lpstr>
      <vt:lpstr>5.5.特征匹配—变换参数</vt:lpstr>
      <vt:lpstr>举例：图像匹配</vt:lpstr>
      <vt:lpstr>PowerPoint 演示文稿</vt:lpstr>
      <vt:lpstr>PowerPoint 演示文稿</vt:lpstr>
      <vt:lpstr>PowerPoint 演示文稿</vt:lpstr>
      <vt:lpstr>PowerPoint 演示文稿</vt:lpstr>
      <vt:lpstr>本章内容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5.6. SIFT算法-局部特征描述子</vt:lpstr>
      <vt:lpstr>本章小结</vt:lpstr>
      <vt:lpstr>结束</vt:lpstr>
      <vt:lpstr>下一次课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楚逸飞</cp:lastModifiedBy>
  <cp:revision>670</cp:revision>
  <dcterms:created xsi:type="dcterms:W3CDTF">2009-09-01T01:33:00Z</dcterms:created>
  <dcterms:modified xsi:type="dcterms:W3CDTF">2022-11-28T10:36:00Z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